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9" r:id="rId10"/>
    <p:sldId id="267" r:id="rId11"/>
    <p:sldId id="268" r:id="rId12"/>
    <p:sldId id="271" r:id="rId13"/>
    <p:sldId id="270" r:id="rId14"/>
    <p:sldId id="272" r:id="rId15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4239C13A-D741-474A-AD99-C7D5F3B3D47A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9"/>
            <p14:sldId id="267"/>
            <p14:sldId id="268"/>
            <p14:sldId id="271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43818" autoAdjust="0"/>
  </p:normalViewPr>
  <p:slideViewPr>
    <p:cSldViewPr>
      <p:cViewPr varScale="1">
        <p:scale>
          <a:sx n="42" d="100"/>
          <a:sy n="42" d="100"/>
        </p:scale>
        <p:origin x="256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561B-9E90-4C36-BDF0-A038C8A7C719}" type="datetimeFigureOut">
              <a:rPr lang="fr-FR" smtClean="0"/>
              <a:t>15/03/2019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5741B-38BF-4D6F-B999-6B95B67AD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83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 du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82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 des règles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On chuchote pour ne pas gêner les camarades qui travaillent en classe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On cherche</a:t>
            </a:r>
            <a:r>
              <a:rPr lang="fr-FR" baseline="0" dirty="0" smtClean="0"/>
              <a:t> tout seul d’abord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On appelle l’adulte si on a des questions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69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matériel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Feuilles</a:t>
            </a:r>
            <a:r>
              <a:rPr lang="fr-FR" baseline="0" dirty="0" smtClean="0"/>
              <a:t>  A4 pliée en 2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Crayon gris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Support rigide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Pince pour tenir feuille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146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sortie mathématique</a:t>
            </a:r>
            <a:r>
              <a:rPr lang="fr-FR" baseline="0" dirty="0" smtClean="0"/>
              <a:t> : 30 min</a:t>
            </a:r>
          </a:p>
          <a:p>
            <a:r>
              <a:rPr lang="fr-FR" baseline="0" dirty="0" smtClean="0"/>
              <a:t>Posture du PE : lâcher prise,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accompagner les élèves dans le repérage, les aider à préciser ce qu’ils perçoivent. Ne pas faire émerger des questions ou des suggestions que ne se posent pas les élèves. Mais toujours questionner la pertinence de leur choix : «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veux-tu représenter tel ou tel objet ? Qu’y vois-tu de mathématique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»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Vigilance du maître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 passage par la représentation est un moment capital. La problématisation s’appuie d’abord et avant tout sur un cumul d’observables réalisés par les élèves eux-mêmes.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94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temps de retour en classe : 40min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retour en classe, premières mises au propre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retour en classe, parmi toutes les pistes de travail représentées dans son brouillon, l’élève est invité à choisir un objet à mettre au propre et qu’il devra présenter à la classe.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Durant cette phase il peut utiliser règle et compas.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le constatera, la représentation engage aussi l’élève dans de nouvelles problématiques (comment représenter avec justesse ce que je vois…). La représentation fera donc l’objet de nouveaux questionnements. 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présentation à la classe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 le temps de la mise en commun de la récolte mathématique : 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Matériel et dispositif de travail :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afficher le travail des élèves, nous vous conseillons d’utiliser une webcam ou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smartview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projeter le document de l’élève ;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Idéalement, l’échange est plus fructueux dans un échange en petit groupe. Mais pour lancer l’activité, travaillez en groupe classe complet.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rôle du groupe est ici capital : à tour de rôle, chaque élève va présenter le fruit de son travail. C’est lors de cette présentation que l’élève explique ce qu’il a vu, c’est aussi durant cette phase que le groupe-classe apporte ses idées et imagine des possibles. 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Objectifs de la séance :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situation d’échange invite la classe à chercher à mettre des mots justes sur les concepts abordés, le vocabulaire mathématique s’avère ici indispensable.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sont les élèves qui questionnent les apports des uns et des autres. Durant ces échanges de véritables problématisations font jour. Des chantiers de travail s’imaginent... </a:t>
            </a: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du maître :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L’enseignant prend note, il repère et liste les concepts abordés, il anticipe déjà sur l’organisation des futurs travaux.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9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b="1" u="sng" dirty="0" smtClean="0"/>
              <a:t>La suite :</a:t>
            </a:r>
          </a:p>
          <a:p>
            <a:endParaRPr lang="fr-FR" dirty="0" smtClean="0"/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pistes de recherche ont émergé. Certaines recherches pourront devenir de véritables références pour la classe ; elles entreront ainsi dans un corpus mathématique de la classe.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Aussi faut-il créer une mémoire des recherches et des situations problèmes apportées par les élèves. Cette mémoire reposera sur un affichage collectif et une inscription dans les cahiers personnels des élèves.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corpus mathématique, un savoir en construction : le corpus doit évoluer, s’enrichir, se spécifier au fur et à mesure des recherches menées par les élèves. 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 recherche de nouvelles explorations : les sorties math tout au long de l’année 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sortie par mois en septembre – octobre et novembre. Puis des sorties plus espacées (une par trimestre)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début d’année des sorties mathématiques générales, puis on peut proposer des sorties ciblées par exemple uniquement en géométrie ou en nombre et mesure…) 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défis entre classes et/ou écoles peuvent être proposés</a:t>
            </a: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des espaces différents :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cour de récréation, une salle de motricité, une place, autour d’un monument, un milieu naturel (un jardin, une haie,); etc. </a:t>
            </a:r>
          </a:p>
          <a:p>
            <a:pPr algn="l"/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08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réfléchir</a:t>
            </a:r>
            <a:r>
              <a:rPr lang="fr-FR" baseline="0" dirty="0" smtClean="0"/>
              <a:t> les élèves aux termes : sortie et mathématiques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36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voit une fleur avec nos yeux</a:t>
            </a:r>
            <a:r>
              <a:rPr lang="fr-FR" baseline="0" dirty="0" smtClean="0"/>
              <a:t> mais avec les lunettes mathématiques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18 pétales (des nombres</a:t>
            </a:r>
            <a:r>
              <a:rPr lang="fr-FR" baseline="0" dirty="0" smtClean="0"/>
              <a:t> en comptant)</a:t>
            </a: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dirty="0" smtClean="0"/>
              <a:t>Un cercle</a:t>
            </a:r>
            <a:r>
              <a:rPr lang="fr-FR" baseline="0" dirty="0" smtClean="0"/>
              <a:t> (une forme géométrique)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67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voit une fenêtre avec nos yeux</a:t>
            </a:r>
            <a:r>
              <a:rPr lang="fr-FR" baseline="0" dirty="0" smtClean="0"/>
              <a:t> mais avec les lunettes mathématiques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 rectangles </a:t>
            </a:r>
            <a:r>
              <a:rPr lang="fr-FR" baseline="0" dirty="0" smtClean="0"/>
              <a:t>(formes géométriques)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4 ou 5  fenêtres (nombres)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longueurs et des largeurs identiques ? Différentes ? (mesures)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533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voit une porte avec nos yeux</a:t>
            </a:r>
            <a:r>
              <a:rPr lang="fr-FR" baseline="0" dirty="0" smtClean="0"/>
              <a:t> mais avec les lunettes mathématiques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Des triangles,</a:t>
            </a:r>
            <a:r>
              <a:rPr lang="fr-FR" baseline="0" dirty="0" smtClean="0"/>
              <a:t> des droites parallèles, des perpendiculaires… (géométrie)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35 briques (nombres)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79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voit un</a:t>
            </a:r>
            <a:r>
              <a:rPr lang="fr-FR" baseline="0" dirty="0" smtClean="0"/>
              <a:t> manomètre</a:t>
            </a:r>
            <a:r>
              <a:rPr lang="fr-FR" dirty="0" smtClean="0"/>
              <a:t> avec nos yeux</a:t>
            </a:r>
            <a:r>
              <a:rPr lang="fr-FR" baseline="0" dirty="0" smtClean="0"/>
              <a:t> mais avec les lunettes mathématiques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Un</a:t>
            </a:r>
            <a:r>
              <a:rPr lang="fr-FR" baseline="0" dirty="0" smtClean="0"/>
              <a:t> objet qui mesure la pression (mesures)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nombres de 20 en 20 (nombres)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 cercle (géométrie)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74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voit un</a:t>
            </a:r>
            <a:r>
              <a:rPr lang="fr-FR" baseline="0" dirty="0" smtClean="0"/>
              <a:t> thermomètre</a:t>
            </a:r>
            <a:r>
              <a:rPr lang="fr-FR" dirty="0" smtClean="0"/>
              <a:t> avec nos yeux</a:t>
            </a:r>
            <a:r>
              <a:rPr lang="fr-FR" baseline="0" dirty="0" smtClean="0"/>
              <a:t> mais avec les lunettes mathématiques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Un objet</a:t>
            </a:r>
            <a:r>
              <a:rPr lang="fr-FR" baseline="0" dirty="0" smtClean="0"/>
              <a:t> qui mesure la température (mesures)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nombres de 10 en 10 et de 20 en 20 (nombres)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Un presque rectangle… (géométrie)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…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92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 avant sortie en extérieur de ce que l’on va chercher</a:t>
            </a:r>
            <a:r>
              <a:rPr lang="fr-FR" baseline="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objets avec des nombres ou à compter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objets avec des formes </a:t>
            </a:r>
            <a:r>
              <a:rPr lang="fr-FR" baseline="0" dirty="0" smtClean="0"/>
              <a:t>géométriques à reproduire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objets qui mesurent ou à mesurer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974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de la sortie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Temps 1 dans la cour : 30min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Temps 2 dans la classe : mise au propre avec outils et présentation d’un objet sélectionné (40min)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Temps 3 dans la classe : classification</a:t>
            </a:r>
            <a:r>
              <a:rPr lang="fr-FR" baseline="0" dirty="0" smtClean="0"/>
              <a:t> des productions en trois catégories : mesures, nombres, géométrie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5741B-38BF-4D6F-B999-6B95B67AD40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63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3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7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814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40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8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2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3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47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12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1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61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45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67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1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83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02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CF8AFF-8741-45DC-B5C1-F0D91791B845}" type="datetimeFigureOut">
              <a:rPr lang="fr-FR" smtClean="0"/>
              <a:pPr/>
              <a:t>15/03/2019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6442-C293-4C0D-8577-6770F4ACB5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88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flipH="1">
            <a:off x="179512" y="221775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 smtClean="0"/>
              <a:t>					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-9547" y="128769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Pourquoi ?</a:t>
            </a:r>
          </a:p>
          <a:p>
            <a:pPr algn="ctr"/>
            <a:r>
              <a:rPr lang="fr-FR" sz="2800" dirty="0" smtClean="0"/>
              <a:t>Parce que les mathématiques sont partout</a:t>
            </a:r>
          </a:p>
          <a:p>
            <a:pPr algn="ctr"/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4375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Pour quoi ?</a:t>
            </a:r>
          </a:p>
          <a:p>
            <a:pPr algn="ctr"/>
            <a:r>
              <a:rPr lang="fr-FR" sz="2800" dirty="0"/>
              <a:t>Pour apprendre les mathématiques</a:t>
            </a:r>
          </a:p>
          <a:p>
            <a:pPr algn="ctr"/>
            <a:r>
              <a:rPr lang="fr-FR" sz="2800" dirty="0"/>
              <a:t>Pour faire des mathématiques autrement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275606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OpenDyslexic" panose="00000500000000000000" pitchFamily="50" charset="0"/>
              </a:rPr>
              <a:t>Les règles </a:t>
            </a:r>
            <a:endParaRPr lang="fr-FR" sz="6000" b="1" dirty="0">
              <a:latin typeface="OpenDyslexic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59454"/>
            <a:ext cx="2284382" cy="22843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84" y="2503301"/>
            <a:ext cx="3271247" cy="21802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9702"/>
            <a:ext cx="2814178" cy="281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1942" y="2526109"/>
            <a:ext cx="44069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5400" b="1" dirty="0" smtClean="0">
                <a:latin typeface="OpenDyslexic" panose="00000500000000000000" pitchFamily="50" charset="0"/>
              </a:rPr>
              <a:t>Le matériel</a:t>
            </a:r>
            <a:endParaRPr lang="fr-FR" sz="5400" b="1" dirty="0">
              <a:latin typeface="OpenDyslexic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62" y="3363838"/>
            <a:ext cx="1611136" cy="16111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6" y="1923678"/>
            <a:ext cx="1847626" cy="18476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80" y="876722"/>
            <a:ext cx="2857500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5167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00379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u="sng" dirty="0">
                <a:latin typeface="OpenDyslexic" panose="00000500000000000000" pitchFamily="50" charset="0"/>
              </a:rPr>
              <a:t>Dans la cour</a:t>
            </a:r>
          </a:p>
          <a:p>
            <a:pPr marL="342900" indent="-342900"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Sortir</a:t>
            </a:r>
            <a:r>
              <a:rPr lang="fr-FR" dirty="0">
                <a:latin typeface="OpenDyslexic" panose="00000500000000000000" pitchFamily="50" charset="0"/>
              </a:rPr>
              <a:t> et mettre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seul</a:t>
            </a:r>
            <a:r>
              <a:rPr lang="fr-FR" dirty="0">
                <a:latin typeface="OpenDyslexic" panose="00000500000000000000" pitchFamily="50" charset="0"/>
              </a:rPr>
              <a:t> ses lunettes mathématiques</a:t>
            </a:r>
          </a:p>
          <a:p>
            <a:pPr marL="342900" indent="-342900"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Représenter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seul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fr-FR" dirty="0">
                <a:latin typeface="OpenDyslexic" panose="00000500000000000000" pitchFamily="50" charset="0"/>
              </a:rPr>
              <a:t>quelques éléments mathématiques</a:t>
            </a:r>
          </a:p>
          <a:p>
            <a:pPr marL="342900" indent="-342900">
              <a:buAutoNum type="arabicPeriod"/>
            </a:pPr>
            <a:r>
              <a:rPr lang="fr-FR" dirty="0">
                <a:latin typeface="OpenDyslexic" panose="00000500000000000000" pitchFamily="50" charset="0"/>
              </a:rPr>
              <a:t>Se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rassembler</a:t>
            </a:r>
            <a:r>
              <a:rPr lang="fr-FR" dirty="0">
                <a:latin typeface="OpenDyslexic" panose="00000500000000000000" pitchFamily="50" charset="0"/>
              </a:rPr>
              <a:t> pour former des </a:t>
            </a:r>
            <a:r>
              <a:rPr lang="fr-FR" b="1" dirty="0">
                <a:latin typeface="OpenDyslexic" panose="00000500000000000000" pitchFamily="50" charset="0"/>
              </a:rPr>
              <a:t>groupes</a:t>
            </a:r>
            <a:r>
              <a:rPr lang="fr-FR" dirty="0">
                <a:latin typeface="OpenDyslexic" panose="00000500000000000000" pitchFamily="50" charset="0"/>
              </a:rPr>
              <a:t> de 3 ou 4</a:t>
            </a:r>
          </a:p>
          <a:p>
            <a:pPr marL="342900" indent="-342900">
              <a:buAutoNum type="arabicPeriod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Expliquer</a:t>
            </a:r>
            <a:r>
              <a:rPr lang="fr-FR" dirty="0">
                <a:latin typeface="OpenDyslexic" panose="00000500000000000000" pitchFamily="50" charset="0"/>
              </a:rPr>
              <a:t> à ses camarades ce que l’on a pu voir dans la cour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7574"/>
            <a:ext cx="2376264" cy="17799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12347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8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2499742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b="1" u="sng" dirty="0">
                <a:solidFill>
                  <a:prstClr val="white"/>
                </a:solidFill>
                <a:latin typeface="OpenDyslexic" panose="00000500000000000000" pitchFamily="50" charset="0"/>
              </a:rPr>
              <a:t>Dans la classe </a:t>
            </a:r>
          </a:p>
          <a:p>
            <a:pPr marL="342900" lvl="0" indent="-342900">
              <a:buFontTx/>
              <a:buAutoNum type="arabicPeriod"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Représenter</a:t>
            </a:r>
            <a:r>
              <a:rPr lang="fr-FR" dirty="0">
                <a:solidFill>
                  <a:prstClr val="white"/>
                </a:solidFill>
                <a:latin typeface="OpenDyslexic" panose="00000500000000000000" pitchFamily="50" charset="0"/>
              </a:rPr>
              <a:t> au propre un objet mathématique et </a:t>
            </a: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écrire</a:t>
            </a:r>
            <a:r>
              <a:rPr lang="fr-FR" dirty="0">
                <a:solidFill>
                  <a:prstClr val="white"/>
                </a:solidFill>
                <a:latin typeface="OpenDyslexic" panose="00000500000000000000" pitchFamily="50" charset="0"/>
              </a:rPr>
              <a:t> une phrase sur celui-ci</a:t>
            </a:r>
          </a:p>
          <a:p>
            <a:pPr marL="342900" lvl="0" indent="-342900">
              <a:buFontTx/>
              <a:buAutoNum type="arabicPeriod"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Présenter</a:t>
            </a:r>
            <a:r>
              <a:rPr lang="fr-FR" dirty="0">
                <a:solidFill>
                  <a:prstClr val="white"/>
                </a:solidFill>
                <a:latin typeface="OpenDyslexic" panose="00000500000000000000" pitchFamily="50" charset="0"/>
              </a:rPr>
              <a:t> à son groupe son objet choisi et </a:t>
            </a:r>
            <a:r>
              <a:rPr lang="fr-FR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expliquer (selon classe)</a:t>
            </a:r>
            <a:endParaRPr lang="fr-FR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Dyslexic" panose="00000500000000000000" pitchFamily="50" charset="0"/>
            </a:endParaRPr>
          </a:p>
          <a:p>
            <a:pPr marL="342900" lvl="0" indent="-342900">
              <a:buFontTx/>
              <a:buAutoNum type="arabicPeriod"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Présenter</a:t>
            </a:r>
            <a:r>
              <a:rPr lang="fr-FR" dirty="0">
                <a:solidFill>
                  <a:prstClr val="white"/>
                </a:solidFill>
                <a:latin typeface="OpenDyslexic" panose="00000500000000000000" pitchFamily="50" charset="0"/>
              </a:rPr>
              <a:t> au groupe classe son objet et </a:t>
            </a:r>
            <a:r>
              <a:rPr lang="fr-F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expliquer</a:t>
            </a:r>
            <a:r>
              <a:rPr lang="fr-FR" dirty="0">
                <a:solidFill>
                  <a:prstClr val="white"/>
                </a:solidFill>
                <a:latin typeface="OpenDyslexic" panose="00000500000000000000" pitchFamily="50" charset="0"/>
              </a:rPr>
              <a:t> son choix</a:t>
            </a:r>
          </a:p>
          <a:p>
            <a:pPr marL="342900" lvl="0" indent="-342900">
              <a:buFontTx/>
              <a:buAutoNum type="arabicPeriod"/>
            </a:pPr>
            <a:r>
              <a:rPr lang="fr-FR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Classer</a:t>
            </a:r>
            <a:r>
              <a:rPr lang="fr-FR" dirty="0">
                <a:solidFill>
                  <a:prstClr val="white"/>
                </a:solidFill>
                <a:latin typeface="OpenDyslexic" panose="00000500000000000000" pitchFamily="50" charset="0"/>
              </a:rPr>
              <a:t> les représentations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87574"/>
            <a:ext cx="2078331" cy="13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3564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/>
              <a:t>La </a:t>
            </a:r>
            <a:r>
              <a:rPr lang="fr-FR" sz="5400" b="1" dirty="0" smtClean="0"/>
              <a:t>suite… 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162441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flipH="1">
            <a:off x="179512" y="221775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 smtClean="0"/>
              <a:t>					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4833" y="2283718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C’est quoi 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878115"/>
            <a:ext cx="5457035" cy="410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2624"/>
            <a:ext cx="6587912" cy="43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43558"/>
            <a:ext cx="3011725" cy="40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71550"/>
            <a:ext cx="5434201" cy="41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54" y="699542"/>
            <a:ext cx="4337060" cy="42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771550"/>
            <a:ext cx="4227934" cy="42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66" y="1396884"/>
            <a:ext cx="2376601" cy="17872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07757" y="1396884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OpenDyslexic" panose="00000500000000000000" pitchFamily="50" charset="0"/>
              </a:rPr>
              <a:t>On va chercher </a:t>
            </a:r>
          </a:p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OpenDyslexic" panose="00000500000000000000" pitchFamily="50" charset="0"/>
              </a:rPr>
              <a:t>avec nos lunettes 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OpenDyslexic" panose="000005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0845" y="1073719"/>
            <a:ext cx="296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OpenDyslexic" panose="00000500000000000000" pitchFamily="50" charset="0"/>
              </a:rPr>
              <a:t>Des objets avec des </a:t>
            </a:r>
          </a:p>
          <a:p>
            <a:pPr algn="ctr"/>
            <a:r>
              <a:rPr lang="fr-FR" b="1" dirty="0" smtClean="0">
                <a:latin typeface="OpenDyslexic" panose="00000500000000000000" pitchFamily="50" charset="0"/>
              </a:rPr>
              <a:t>nombres</a:t>
            </a:r>
            <a:r>
              <a:rPr lang="fr-FR" dirty="0" smtClean="0">
                <a:latin typeface="OpenDyslexic" panose="00000500000000000000" pitchFamily="50" charset="0"/>
              </a:rPr>
              <a:t> ou à compter</a:t>
            </a:r>
            <a:endParaRPr lang="fr-FR" dirty="0">
              <a:latin typeface="OpenDyslexic" panose="000005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00192" y="116788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OpenDyslexic" panose="00000500000000000000" pitchFamily="50" charset="0"/>
              </a:rPr>
              <a:t>Des objets qui mesurent ou à </a:t>
            </a:r>
            <a:r>
              <a:rPr lang="fr-FR" b="1" dirty="0" smtClean="0">
                <a:latin typeface="OpenDyslexic" panose="00000500000000000000" pitchFamily="50" charset="0"/>
              </a:rPr>
              <a:t>mesurer</a:t>
            </a:r>
            <a:endParaRPr lang="fr-FR" b="1" dirty="0">
              <a:latin typeface="OpenDyslexic" panose="00000500000000000000" pitchFamily="50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99793" y="3394733"/>
            <a:ext cx="3715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OpenDyslexic" panose="00000500000000000000" pitchFamily="50" charset="0"/>
              </a:rPr>
              <a:t>Des objets avec des formes </a:t>
            </a:r>
          </a:p>
          <a:p>
            <a:pPr algn="ctr"/>
            <a:r>
              <a:rPr lang="fr-FR" dirty="0" smtClean="0">
                <a:latin typeface="OpenDyslexic" panose="00000500000000000000" pitchFamily="50" charset="0"/>
              </a:rPr>
              <a:t>géométriques à </a:t>
            </a:r>
            <a:r>
              <a:rPr lang="fr-FR" b="1" dirty="0" smtClean="0">
                <a:latin typeface="OpenDyslexic" panose="00000500000000000000" pitchFamily="50" charset="0"/>
              </a:rPr>
              <a:t>reproduire</a:t>
            </a:r>
            <a:endParaRPr lang="fr-FR" b="1" dirty="0">
              <a:latin typeface="OpenDyslexic" panose="00000500000000000000" pitchFamily="50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1564"/>
            <a:ext cx="886584" cy="5910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13" y="2130445"/>
            <a:ext cx="1053721" cy="1053721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2683917" y="1863588"/>
            <a:ext cx="589248" cy="221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461466" y="3067765"/>
            <a:ext cx="0" cy="404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666136" y="1764727"/>
            <a:ext cx="647805" cy="356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95" y="4040877"/>
            <a:ext cx="1244816" cy="96048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0877"/>
            <a:ext cx="706976" cy="96067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97" y="2991310"/>
            <a:ext cx="1170780" cy="159091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02" y="2435544"/>
            <a:ext cx="706976" cy="96067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08" y="1731463"/>
            <a:ext cx="663725" cy="65428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117" y="2130445"/>
            <a:ext cx="663725" cy="65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70" y="123478"/>
            <a:ext cx="911482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Sortie mathématique</a:t>
            </a:r>
            <a:r>
              <a:rPr lang="fr-FR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fr-FR" dirty="0"/>
              <a:t>					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132" y="874623"/>
            <a:ext cx="70201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OpenDyslexic" panose="00000500000000000000" pitchFamily="50" charset="0"/>
              </a:rPr>
              <a:t>Dans la cour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Sortir</a:t>
            </a:r>
            <a:r>
              <a:rPr lang="fr-FR" dirty="0" smtClean="0">
                <a:latin typeface="OpenDyslexic" panose="00000500000000000000" pitchFamily="50" charset="0"/>
              </a:rPr>
              <a:t> et mettre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seul</a:t>
            </a:r>
            <a:r>
              <a:rPr lang="fr-FR" dirty="0" smtClean="0">
                <a:latin typeface="OpenDyslexic" panose="00000500000000000000" pitchFamily="50" charset="0"/>
              </a:rPr>
              <a:t> ses lunettes mathématiques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Représenter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seul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 </a:t>
            </a:r>
            <a:r>
              <a:rPr lang="fr-FR" dirty="0" smtClean="0">
                <a:latin typeface="OpenDyslexic" panose="00000500000000000000" pitchFamily="50" charset="0"/>
              </a:rPr>
              <a:t>quelques éléments mathématiques</a:t>
            </a:r>
          </a:p>
          <a:p>
            <a:pPr marL="342900" indent="-342900">
              <a:buAutoNum type="arabicPeriod"/>
            </a:pPr>
            <a:r>
              <a:rPr lang="fr-FR" dirty="0" smtClean="0">
                <a:latin typeface="OpenDyslexic" panose="00000500000000000000" pitchFamily="50" charset="0"/>
              </a:rPr>
              <a:t>Se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rassembler</a:t>
            </a:r>
            <a:r>
              <a:rPr lang="fr-FR" dirty="0" smtClean="0">
                <a:latin typeface="OpenDyslexic" panose="00000500000000000000" pitchFamily="50" charset="0"/>
              </a:rPr>
              <a:t> pour former des </a:t>
            </a:r>
            <a:r>
              <a:rPr lang="fr-FR" b="1" dirty="0" smtClean="0">
                <a:latin typeface="OpenDyslexic" panose="00000500000000000000" pitchFamily="50" charset="0"/>
              </a:rPr>
              <a:t>groupes</a:t>
            </a:r>
            <a:r>
              <a:rPr lang="fr-FR" dirty="0" smtClean="0">
                <a:latin typeface="OpenDyslexic" panose="00000500000000000000" pitchFamily="50" charset="0"/>
              </a:rPr>
              <a:t> de 3 ou 4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Expliquer</a:t>
            </a:r>
            <a:r>
              <a:rPr lang="fr-FR" dirty="0" smtClean="0">
                <a:latin typeface="OpenDyslexic" panose="00000500000000000000" pitchFamily="50" charset="0"/>
              </a:rPr>
              <a:t> à ses camarades ce que l’on a pu voir dans la cour</a:t>
            </a:r>
          </a:p>
          <a:p>
            <a:pPr marL="342900" indent="-342900">
              <a:buAutoNum type="arabicPeriod"/>
            </a:pPr>
            <a:endParaRPr lang="fr-FR" dirty="0">
              <a:latin typeface="OpenDyslexic" panose="00000500000000000000" pitchFamily="50" charset="0"/>
            </a:endParaRPr>
          </a:p>
          <a:p>
            <a:pPr algn="ctr"/>
            <a:r>
              <a:rPr lang="fr-FR" b="1" u="sng" dirty="0" smtClean="0">
                <a:latin typeface="OpenDyslexic" panose="00000500000000000000" pitchFamily="50" charset="0"/>
              </a:rPr>
              <a:t>Dans la classe 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Représenter</a:t>
            </a:r>
            <a:r>
              <a:rPr lang="fr-FR" dirty="0" smtClean="0">
                <a:latin typeface="OpenDyslexic" panose="00000500000000000000" pitchFamily="50" charset="0"/>
              </a:rPr>
              <a:t> au propre un objet mathématique et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écrire</a:t>
            </a:r>
            <a:r>
              <a:rPr lang="fr-FR" dirty="0" smtClean="0">
                <a:latin typeface="OpenDyslexic" panose="00000500000000000000" pitchFamily="50" charset="0"/>
              </a:rPr>
              <a:t> une phrase sur celui-ci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Présenter</a:t>
            </a:r>
            <a:r>
              <a:rPr lang="fr-FR" dirty="0" smtClean="0">
                <a:latin typeface="OpenDyslexic" panose="00000500000000000000" pitchFamily="50" charset="0"/>
              </a:rPr>
              <a:t> à son groupe son objet choisi 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expliquer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Présenter</a:t>
            </a:r>
            <a:r>
              <a:rPr lang="fr-FR" dirty="0" smtClean="0">
                <a:latin typeface="OpenDyslexic" panose="00000500000000000000" pitchFamily="50" charset="0"/>
              </a:rPr>
              <a:t> au groupe classe son objet et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expliquer</a:t>
            </a:r>
            <a:r>
              <a:rPr lang="fr-FR" dirty="0" smtClean="0">
                <a:latin typeface="OpenDyslexic" panose="00000500000000000000" pitchFamily="50" charset="0"/>
              </a:rPr>
              <a:t> son choix</a:t>
            </a:r>
          </a:p>
          <a:p>
            <a:pPr marL="342900" indent="-342900">
              <a:buAutoNum type="arabicPeriod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Dyslexic" panose="00000500000000000000" pitchFamily="50" charset="0"/>
              </a:rPr>
              <a:t>Classer</a:t>
            </a:r>
            <a:r>
              <a:rPr lang="fr-FR" dirty="0" smtClean="0">
                <a:latin typeface="OpenDyslexic" panose="00000500000000000000" pitchFamily="50" charset="0"/>
              </a:rPr>
              <a:t> les représentations</a:t>
            </a:r>
            <a:endParaRPr lang="fr-FR" dirty="0">
              <a:latin typeface="OpenDyslexic" panose="000005000000000000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09955"/>
            <a:ext cx="1750427" cy="13111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768" y="3291830"/>
            <a:ext cx="2078331" cy="13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2448</TotalTime>
  <Words>1175</Words>
  <Application>Microsoft Office PowerPoint</Application>
  <PresentationFormat>Affichage à l'écran (16:9)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Open Sans</vt:lpstr>
      <vt:lpstr>OpenDyslexic</vt:lpstr>
      <vt:lpstr>Wingdings 3</vt:lpstr>
      <vt:lpstr>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Laurent CLEMENT</dc:creator>
  <cp:lastModifiedBy>dsden62</cp:lastModifiedBy>
  <cp:revision>40</cp:revision>
  <dcterms:created xsi:type="dcterms:W3CDTF">2017-09-15T16:54:26Z</dcterms:created>
  <dcterms:modified xsi:type="dcterms:W3CDTF">2019-03-15T10:16:53Z</dcterms:modified>
</cp:coreProperties>
</file>