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19" r:id="rId4"/>
    <p:sldId id="325" r:id="rId5"/>
    <p:sldId id="320" r:id="rId6"/>
    <p:sldId id="258" r:id="rId7"/>
    <p:sldId id="259" r:id="rId8"/>
    <p:sldId id="332" r:id="rId9"/>
    <p:sldId id="260" r:id="rId10"/>
    <p:sldId id="261" r:id="rId11"/>
    <p:sldId id="262" r:id="rId12"/>
    <p:sldId id="281" r:id="rId13"/>
    <p:sldId id="263" r:id="rId14"/>
    <p:sldId id="326" r:id="rId15"/>
    <p:sldId id="327" r:id="rId16"/>
    <p:sldId id="328" r:id="rId17"/>
    <p:sldId id="329" r:id="rId18"/>
    <p:sldId id="330" r:id="rId19"/>
    <p:sldId id="291" r:id="rId20"/>
    <p:sldId id="289" r:id="rId21"/>
    <p:sldId id="333" r:id="rId22"/>
    <p:sldId id="334" r:id="rId23"/>
    <p:sldId id="305" r:id="rId24"/>
    <p:sldId id="310" r:id="rId25"/>
    <p:sldId id="309" r:id="rId26"/>
    <p:sldId id="277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8" r:id="rId36"/>
    <p:sldId id="279" r:id="rId37"/>
    <p:sldId id="280" r:id="rId38"/>
    <p:sldId id="264" r:id="rId39"/>
    <p:sldId id="282" r:id="rId40"/>
    <p:sldId id="284" r:id="rId41"/>
    <p:sldId id="265" r:id="rId42"/>
    <p:sldId id="292" r:id="rId43"/>
    <p:sldId id="321" r:id="rId44"/>
    <p:sldId id="322" r:id="rId45"/>
    <p:sldId id="290" r:id="rId46"/>
    <p:sldId id="287" r:id="rId47"/>
    <p:sldId id="295" r:id="rId48"/>
    <p:sldId id="313" r:id="rId49"/>
    <p:sldId id="324" r:id="rId50"/>
    <p:sldId id="297" r:id="rId51"/>
    <p:sldId id="311" r:id="rId52"/>
    <p:sldId id="299" r:id="rId53"/>
    <p:sldId id="312" r:id="rId54"/>
    <p:sldId id="303" r:id="rId55"/>
    <p:sldId id="314" r:id="rId56"/>
    <p:sldId id="315" r:id="rId57"/>
    <p:sldId id="316" r:id="rId58"/>
    <p:sldId id="317" r:id="rId59"/>
    <p:sldId id="286" r:id="rId60"/>
    <p:sldId id="331" r:id="rId61"/>
    <p:sldId id="318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AB061-14AD-4CEB-BEA1-532BFE02610F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4ACF-8522-4372-8BB1-1F2342D209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Essayer de donner des outils pour mieux faire aimer les mathématiques.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Usage de calculette pour valider, aider ou avec cartes. Cap maths Hatier. Matériel aussi intéressant. Abaques.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Pwpt</a:t>
            </a:r>
            <a:r>
              <a:rPr lang="fr-FR" dirty="0" smtClean="0"/>
              <a:t> Roubaix Est. Exemples de matériel jusqu’ à diapo 23.Retour sur situations avec exemples de représentations d’outils construits </a:t>
            </a:r>
            <a:r>
              <a:rPr lang="fr-FR" smtClean="0"/>
              <a:t>après manipulation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Ecriture libre. Pas de jugement. Ouvrir le dialogue mathématique .Rapport positif aux maths. Les enfants réinvestissent , montrent ce qu’ils savent faire, communiquent leurs trouvailles. S’emparer des erreurs comme base</a:t>
            </a:r>
            <a:r>
              <a:rPr lang="fr-FR" baseline="0" dirty="0" smtClean="0"/>
              <a:t> de discussion.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Ecritures libres; incitations ouvertes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Activité </a:t>
            </a:r>
            <a:r>
              <a:rPr lang="fr-FR" smtClean="0"/>
              <a:t>de cogitation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Informer sur l’existence de ces vidéos attrayantes sur</a:t>
            </a:r>
            <a:r>
              <a:rPr lang="fr-FR" baseline="0" dirty="0" smtClean="0"/>
              <a:t> les fondamentaux d’ </a:t>
            </a:r>
            <a:r>
              <a:rPr lang="fr-FR" baseline="0" dirty="0" err="1" smtClean="0"/>
              <a:t>apprentissage.Attention</a:t>
            </a:r>
            <a:r>
              <a:rPr lang="fr-FR" baseline="0" dirty="0" smtClean="0"/>
              <a:t> à replacer dans une démarche. Questionner sur le moment de visionnement.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Matériels</a:t>
            </a:r>
            <a:r>
              <a:rPr lang="fr-FR" baseline="0" dirty="0" smtClean="0"/>
              <a:t> à utiliser dès que possible. Différentes représentations mentales du nombre à </a:t>
            </a:r>
            <a:r>
              <a:rPr lang="fr-FR" baseline="0" dirty="0" err="1" smtClean="0"/>
              <a:t>construire.Pour</a:t>
            </a:r>
            <a:r>
              <a:rPr lang="fr-FR" baseline="0" dirty="0" smtClean="0"/>
              <a:t> les enfants en difficulté, pouvoir recourir à eux. </a:t>
            </a:r>
            <a:r>
              <a:rPr lang="fr-FR" baseline="0" dirty="0" err="1" smtClean="0"/>
              <a:t>Exemple:Frise</a:t>
            </a:r>
            <a:r>
              <a:rPr lang="fr-FR" baseline="0" dirty="0" smtClean="0"/>
              <a:t> numérique accrochée à aller chercher si nécessaire. Au moins papier pointé pour le nombre cent à la place planche à clous.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 Intérêt du </a:t>
            </a:r>
            <a:r>
              <a:rPr lang="fr-FR" dirty="0" err="1" smtClean="0"/>
              <a:t>boulier?A</a:t>
            </a:r>
            <a:r>
              <a:rPr lang="fr-FR" dirty="0" smtClean="0"/>
              <a:t> quel moment de la démarche ?Intérêt de </a:t>
            </a:r>
            <a:r>
              <a:rPr lang="fr-FR" baseline="0" dirty="0" smtClean="0"/>
              <a:t>faire verbaliser les élèves?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Constater, continuer de porter</a:t>
            </a:r>
            <a:r>
              <a:rPr lang="fr-FR" baseline="0" dirty="0" smtClean="0"/>
              <a:t> attention à l’enseignement de la numération, à son système.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quel matériel s’apparente-t-il? Importance</a:t>
            </a:r>
            <a:r>
              <a:rPr lang="fr-FR" baseline="0" dirty="0" smtClean="0"/>
              <a:t> de la verbalisation. Différents énoncés entre rangées , dizaines et unités. Associer nombre oral et son écriture chiffrée , à replacer sur frise numérique. Aspect ordinal.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Choix de l’abaque.(valeurs positionnelles et groupements) Pourquoi?</a:t>
            </a:r>
            <a:r>
              <a:rPr lang="fr-FR" baseline="0" dirty="0" smtClean="0"/>
              <a:t> </a:t>
            </a:r>
            <a:r>
              <a:rPr lang="fr-FR" baseline="0" smtClean="0"/>
              <a:t>Qu’aurait-on </a:t>
            </a:r>
            <a:r>
              <a:rPr lang="fr-FR" baseline="0" dirty="0" smtClean="0"/>
              <a:t>pu demander aux élèves? Comment complexifier? Le zéro.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45 +10+7 ou 40+5+10+7ou 45+5+12ou 45+15+2 ou 45+20-3…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Expliciter aux élèves en termes simples. Rendre</a:t>
            </a:r>
            <a:r>
              <a:rPr lang="fr-FR" baseline="0" dirty="0" smtClean="0"/>
              <a:t> les élèves capables de répondre de manière variée et ajustée. Temps pour chacun de s ‘entraîner.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Varier les écritures.. Insister sur les équivalences.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Interroger les </a:t>
            </a:r>
            <a:r>
              <a:rPr lang="fr-FR" dirty="0" err="1" smtClean="0"/>
              <a:t>collègues.Développer</a:t>
            </a:r>
            <a:r>
              <a:rPr lang="fr-FR" dirty="0" smtClean="0"/>
              <a:t> </a:t>
            </a:r>
            <a:r>
              <a:rPr lang="fr-FR" dirty="0" smtClean="0"/>
              <a:t>habiletés calculatoires. Mieux comprendre décimaux mieux résoudre </a:t>
            </a:r>
            <a:r>
              <a:rPr lang="fr-FR" dirty="0" err="1" smtClean="0"/>
              <a:t>pbs</a:t>
            </a:r>
            <a:r>
              <a:rPr lang="fr-FR" dirty="0" smtClean="0"/>
              <a:t> manier propriétés des opérations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Travail sur propriétés</a:t>
            </a:r>
            <a:r>
              <a:rPr lang="fr-FR" baseline="0" dirty="0" smtClean="0"/>
              <a:t> de numération décimale de position. Utiliser les propriétés des </a:t>
            </a:r>
            <a:r>
              <a:rPr lang="fr-FR" baseline="0" dirty="0" err="1" smtClean="0"/>
              <a:t>opérations.Aider</a:t>
            </a:r>
            <a:r>
              <a:rPr lang="fr-FR" baseline="0" dirty="0" smtClean="0"/>
              <a:t> à la résolution des </a:t>
            </a:r>
            <a:r>
              <a:rPr lang="fr-FR" baseline="0" smtClean="0"/>
              <a:t>problèmes numériques.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Nécessité d’une programmation d’école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Page 62 Manuel Thierry Dias. Ns sommes tous des mathématiciens.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Calcul</a:t>
            </a:r>
            <a:r>
              <a:rPr lang="fr-FR" baseline="0" dirty="0" smtClean="0"/>
              <a:t> à l’envers. Principe du compte est bon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Équivalences</a:t>
            </a:r>
            <a:r>
              <a:rPr lang="fr-FR" baseline="0" dirty="0" smtClean="0"/>
              <a:t> telles 5d 7u mais aussi 4d 17 u ou 7u 5d pour 56.Importance particulière aux regroupements par dizaines, centaines, milliers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Jouer avec les enseignants. Faire expliciter trois procédures.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dirty="0" smtClean="0"/>
              <a:t>A </a:t>
            </a:r>
            <a:r>
              <a:rPr lang="fr-FR" smtClean="0"/>
              <a:t>énoncer oralement.</a:t>
            </a:r>
          </a:p>
        </p:txBody>
      </p:sp>
      <p:sp>
        <p:nvSpPr>
          <p:cNvPr id="142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85B96D-0D3D-4772-8952-1B9AFF446EEE}" type="slidenum">
              <a:rPr lang="fr-FR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Montrer</a:t>
            </a:r>
            <a:r>
              <a:rPr lang="fr-FR" baseline="0" dirty="0" smtClean="0"/>
              <a:t> plusieurs exemples. CP,CE1 et CE2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7 et 8 pas assez sues dans tables de multiplication.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Choisir parmi ces verbes. Utilisation</a:t>
            </a:r>
            <a:r>
              <a:rPr lang="fr-FR" baseline="0" dirty="0" smtClean="0"/>
              <a:t> </a:t>
            </a:r>
            <a:r>
              <a:rPr lang="fr-FR" dirty="0" smtClean="0"/>
              <a:t>de ces applications ou d’autres </a:t>
            </a:r>
            <a:r>
              <a:rPr lang="fr-FR" smtClean="0"/>
              <a:t>qu’ils veulent à</a:t>
            </a:r>
            <a:r>
              <a:rPr lang="fr-FR" baseline="0" smtClean="0"/>
              <a:t> partager.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Place de la verbalisation. Place de la manipulation avant la représentation..Place du jeu pour rendre attrayantes les mathématiques..tt au long animation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Pouvoir en citer? Comment abordent ils la notion de dizaine? Importance de ces situations de recherche inscrites dans une </a:t>
            </a:r>
            <a:r>
              <a:rPr lang="fr-FR" dirty="0" err="1" smtClean="0"/>
              <a:t>progression.Prendre</a:t>
            </a:r>
            <a:r>
              <a:rPr lang="fr-FR" dirty="0" smtClean="0"/>
              <a:t> le temps de construire cette notion.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Numération décimale.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Travailler la valeur des dizaines. Le refaire. Différencier au niveau  des </a:t>
            </a:r>
            <a:r>
              <a:rPr lang="fr-FR" dirty="0" err="1" smtClean="0"/>
              <a:t>quantités.Bien</a:t>
            </a:r>
            <a:r>
              <a:rPr lang="fr-FR" dirty="0" smtClean="0"/>
              <a:t> évidemment, poursuivre avec </a:t>
            </a:r>
            <a:r>
              <a:rPr lang="fr-FR" dirty="0" err="1" smtClean="0"/>
              <a:t>exs</a:t>
            </a:r>
            <a:r>
              <a:rPr lang="fr-FR" dirty="0" smtClean="0"/>
              <a:t> d’</a:t>
            </a:r>
            <a:r>
              <a:rPr lang="fr-FR" dirty="0" err="1" smtClean="0"/>
              <a:t>entraînement.Importance</a:t>
            </a:r>
            <a:r>
              <a:rPr lang="fr-FR" dirty="0" smtClean="0"/>
              <a:t> de la synthèse.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Ressources Roubaix est.. Réflexion sur situations évolutives</a:t>
            </a:r>
            <a:r>
              <a:rPr lang="fr-FR" baseline="0" dirty="0" smtClean="0"/>
              <a:t> de CP au CE1. Passage à représentation.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Raisonner sur les chiffres sans que les quantités soient toujours visibles . Piste page 8. cases </a:t>
            </a:r>
            <a:r>
              <a:rPr lang="fr-FR" dirty="0" err="1" smtClean="0"/>
              <a:t>Bl</a:t>
            </a:r>
            <a:r>
              <a:rPr lang="fr-FR" dirty="0" smtClean="0"/>
              <a:t> donner au banquier. Cases </a:t>
            </a:r>
            <a:r>
              <a:rPr lang="fr-FR" dirty="0" err="1" smtClean="0"/>
              <a:t>grises:banquier</a:t>
            </a:r>
            <a:r>
              <a:rPr lang="fr-FR" dirty="0" smtClean="0"/>
              <a:t> donne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4ACF-8522-4372-8BB1-1F2342D209C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5718-B91A-4298-A1C5-66A806F23F1C}" type="datetimeFigureOut">
              <a:rPr lang="fr-FR" smtClean="0"/>
              <a:pPr/>
              <a:t>17/01/2018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5B25-B511-45DD-800D-A40CBC693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Jeu%20Caissier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truction_du_nombre_cp-_ce1-TB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odule%20cycle2%20maths/11ACE-%20Le%20Journal%20du%20Nombre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thon.espe-bretagne.fr/ac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Microsoft_Office_Word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ath%20C2\Module%20cycle2%20maths\04Le%20nombre%20100%20-%20Les%20animations%20des%20Fondamentaux.mp4" TargetMode="External"/><Relationship Id="rId5" Type="http://schemas.openxmlformats.org/officeDocument/2006/relationships/image" Target="../media/image6.png"/><Relationship Id="rId4" Type="http://schemas.openxmlformats.org/officeDocument/2006/relationships/hyperlink" Target="Module%20cycle2%20maths/04Le%20nombre%20100%20-%20Les%20animations%20des%20Fondamentaux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ath%20C2\aa.mp4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ath%20C2\vlc-record-2017-12-19-09h53m58s-BSD--Le-boulier-au-cycle-2-et-au-cycle-3--Mozilla-Firefox.mov.mp4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ath%20C2\pclous.mp4" TargetMode="Externa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ath%20C2\vlc-record-2017-12-19-09h44m07s-BSD--Labaque-au-cycle-2-et-au-cycle-3--Mozilla-Firefox.mov.mp4" TargetMode="Externa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RA16_C2_MATHS_calcul_en_ligne_587879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Le_nombre_au_cycle_2_153003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EV16_C2_Maths_08_Calcul_mental_Calculs_en_ligne_747791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Le%20nombre%20du%20Jour%20Th%20Dias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REP_Rituels_mathematiques_V1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odule%20cycle2%20maths/03aCLE1.mp4" TargetMode="External"/><Relationship Id="rId7" Type="http://schemas.openxmlformats.org/officeDocument/2006/relationships/hyperlink" Target="M%20Trouillot.%20calcul%20mental.pp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-grenoble.fr/ien.grenoble5/spip.php?article509" TargetMode="External"/><Relationship Id="rId5" Type="http://schemas.openxmlformats.org/officeDocument/2006/relationships/hyperlink" Target="doc_Loto_nombres_chiffres_chiffres_100.doc" TargetMode="External"/><Relationship Id="rId4" Type="http://schemas.openxmlformats.org/officeDocument/2006/relationships/hyperlink" Target="doc_calcul_mental_activites_C2.doc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Fiche-score-Mathador-flash_2016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Fiche-score-Mathador-flash_2016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alculatice.ac-lille.fr/calculatice/spip.php?rubrique2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d%20zyglotron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c_Le_grand_ziglotron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che%20descriptif%20fourmillions%20CE1-CE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truction_du_nombre_cp-_ce1-TB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teriel_drole_de_jeu_de_l_oi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Mathématiques au Cycle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Construction effective du nombre.</a:t>
            </a:r>
          </a:p>
          <a:p>
            <a:r>
              <a:rPr lang="fr-FR" dirty="0" smtClean="0"/>
              <a:t>Calcul en ligne et calcul mental</a:t>
            </a:r>
          </a:p>
          <a:p>
            <a:r>
              <a:rPr lang="fr-FR" dirty="0" smtClean="0"/>
              <a:t>Janvier 2018. Michèle Legrand . </a:t>
            </a:r>
          </a:p>
          <a:p>
            <a:r>
              <a:rPr lang="fr-FR" dirty="0" smtClean="0"/>
              <a:t>CPC EPS Montreuil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Troisième étape.  Valeur positionnelle et groupements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i="1" dirty="0" smtClean="0"/>
              <a:t>Avec </a:t>
            </a:r>
            <a:r>
              <a:rPr lang="fr-FR" b="1" i="1" dirty="0" smtClean="0"/>
              <a:t>Compteurs , calculettes, boîte de 40 cartes.</a:t>
            </a:r>
          </a:p>
          <a:p>
            <a:pPr>
              <a:buNone/>
            </a:pPr>
            <a:r>
              <a:rPr lang="fr-FR" dirty="0" smtClean="0"/>
              <a:t>Phase 1 :ajouts successifs de perles une par une.(jusqu’ à 37par exemple)</a:t>
            </a:r>
          </a:p>
          <a:p>
            <a:pPr>
              <a:buNone/>
            </a:pPr>
            <a:r>
              <a:rPr lang="fr-FR" dirty="0" smtClean="0"/>
              <a:t>Phase 2: ajouter soit 1 perle soit 10.(Jusqu’à 83)</a:t>
            </a:r>
          </a:p>
          <a:p>
            <a:pPr>
              <a:buNone/>
            </a:pPr>
            <a:r>
              <a:rPr lang="fr-FR" dirty="0" smtClean="0"/>
              <a:t>Phase 3: ajouter 1 perle ou 100. Activité reprise à partir de 83. Dépasser 100.</a:t>
            </a:r>
          </a:p>
          <a:p>
            <a:pPr>
              <a:buNone/>
            </a:pPr>
            <a:r>
              <a:rPr lang="fr-FR" dirty="0" smtClean="0"/>
              <a:t>Phase 4: conforter les acquis. Equivalence. Une carte de 10 perles c’est une dizaine. Une carte de 10 fois 10 perles ,c’est dix dizaines, c’est une centaine..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Numération :passages incontournables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800" i="1" dirty="0" smtClean="0"/>
              <a:t>Extrait . Le Nombre au Cycle 2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5 types de situations de référence.(dans tous les niveaux de classe)</a:t>
            </a:r>
          </a:p>
          <a:p>
            <a:r>
              <a:rPr lang="fr-FR" dirty="0" smtClean="0"/>
              <a:t>Situations d’</a:t>
            </a:r>
            <a:r>
              <a:rPr lang="fr-FR" b="1" dirty="0" smtClean="0"/>
              <a:t>échange</a:t>
            </a:r>
            <a:r>
              <a:rPr lang="fr-FR" dirty="0" smtClean="0"/>
              <a:t> type </a:t>
            </a:r>
            <a:r>
              <a:rPr lang="fr-FR" b="1" dirty="0" smtClean="0">
                <a:hlinkClick r:id="rId3" action="ppaction://hlinkfile"/>
              </a:rPr>
              <a:t>jeu du banquier </a:t>
            </a:r>
            <a:r>
              <a:rPr lang="fr-FR" dirty="0" smtClean="0"/>
              <a:t>pour travailler l’écriture chiffrée du nombre. Règles d’échange un contre ( puis un contre 10)Elles justifient le système de numération de position.</a:t>
            </a:r>
          </a:p>
          <a:p>
            <a:r>
              <a:rPr lang="fr-FR" dirty="0" smtClean="0"/>
              <a:t>Situations de </a:t>
            </a:r>
            <a:r>
              <a:rPr lang="fr-FR" b="1" dirty="0" smtClean="0"/>
              <a:t>groupements</a:t>
            </a:r>
            <a:r>
              <a:rPr lang="fr-FR" dirty="0" smtClean="0"/>
              <a:t>. Dénombrer de manière rapide et fiable </a:t>
            </a:r>
            <a:r>
              <a:rPr lang="fr-FR" b="1" dirty="0" smtClean="0"/>
              <a:t>collections</a:t>
            </a:r>
            <a:r>
              <a:rPr lang="fr-FR" dirty="0" smtClean="0"/>
              <a:t>. (exemple: </a:t>
            </a:r>
            <a:r>
              <a:rPr lang="fr-FR" dirty="0" err="1" smtClean="0"/>
              <a:t>Ziglotron</a:t>
            </a:r>
            <a:r>
              <a:rPr lang="fr-FR" dirty="0" smtClean="0"/>
              <a:t> ou jeu des carrelages)</a:t>
            </a:r>
            <a:endParaRPr lang="fr-FR" dirty="0" smtClean="0"/>
          </a:p>
          <a:p>
            <a:r>
              <a:rPr lang="fr-FR" dirty="0" smtClean="0"/>
              <a:t>Situations amenant à repenser </a:t>
            </a:r>
            <a:r>
              <a:rPr lang="fr-FR" b="1" dirty="0" smtClean="0"/>
              <a:t>les groupements </a:t>
            </a:r>
            <a:r>
              <a:rPr lang="fr-FR" dirty="0" smtClean="0"/>
              <a:t>par rapport aux </a:t>
            </a:r>
            <a:r>
              <a:rPr lang="fr-FR" b="1" dirty="0" smtClean="0"/>
              <a:t>échanges</a:t>
            </a:r>
            <a:r>
              <a:rPr lang="fr-FR" dirty="0" smtClean="0"/>
              <a:t>. (jeu du caissier)</a:t>
            </a:r>
          </a:p>
          <a:p>
            <a:r>
              <a:rPr lang="fr-FR" dirty="0" smtClean="0"/>
              <a:t>Situations abordant le point de vue algorithmique: avec </a:t>
            </a:r>
            <a:r>
              <a:rPr lang="fr-FR" b="1" dirty="0" smtClean="0"/>
              <a:t>compteurs,</a:t>
            </a:r>
            <a:r>
              <a:rPr lang="fr-FR" dirty="0" smtClean="0"/>
              <a:t> calculatrices. </a:t>
            </a:r>
            <a:r>
              <a:rPr lang="fr-FR" dirty="0" err="1" smtClean="0"/>
              <a:t>Cf</a:t>
            </a:r>
            <a:r>
              <a:rPr lang="fr-FR" dirty="0" smtClean="0"/>
              <a:t> jeu du château ,spirale des nombres.</a:t>
            </a:r>
          </a:p>
          <a:p>
            <a:r>
              <a:rPr lang="fr-FR" dirty="0" smtClean="0"/>
              <a:t>Situations d’exploration des règles de la </a:t>
            </a:r>
            <a:r>
              <a:rPr lang="fr-FR" b="1" dirty="0" smtClean="0"/>
              <a:t>numération orale </a:t>
            </a:r>
            <a:r>
              <a:rPr lang="fr-FR" dirty="0" smtClean="0"/>
              <a:t>et de mise en relation avec </a:t>
            </a:r>
            <a:r>
              <a:rPr lang="fr-FR" b="1" dirty="0" smtClean="0"/>
              <a:t>la numération de position chiffrée.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3" action="ppaction://hlinkfile"/>
              </a:rPr>
              <a:t>Le matériel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Matériel </a:t>
            </a:r>
            <a:r>
              <a:rPr lang="fr-FR" sz="2800" dirty="0" err="1" smtClean="0"/>
              <a:t>cuisenaire</a:t>
            </a:r>
            <a:r>
              <a:rPr lang="fr-FR" sz="2800" dirty="0" smtClean="0"/>
              <a:t>, matériel </a:t>
            </a:r>
            <a:r>
              <a:rPr lang="fr-FR" sz="2800" dirty="0" err="1" smtClean="0"/>
              <a:t>Celda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Buchette, haricots, boîte de dix œufs.</a:t>
            </a:r>
          </a:p>
          <a:p>
            <a:r>
              <a:rPr lang="fr-FR" sz="2800" dirty="0" smtClean="0"/>
              <a:t>Cartes à points Nathan</a:t>
            </a:r>
          </a:p>
          <a:p>
            <a:r>
              <a:rPr lang="fr-FR" sz="2800" dirty="0" smtClean="0"/>
              <a:t>Boîte Pic bille</a:t>
            </a:r>
          </a:p>
          <a:p>
            <a:r>
              <a:rPr lang="fr-FR" sz="2800" dirty="0" smtClean="0"/>
              <a:t>Cartes et compteur Cap maths</a:t>
            </a:r>
          </a:p>
          <a:p>
            <a:r>
              <a:rPr lang="fr-FR" sz="2800" dirty="0" smtClean="0"/>
              <a:t>Bouliers, abaques.</a:t>
            </a:r>
          </a:p>
          <a:p>
            <a:r>
              <a:rPr lang="fr-FR" sz="2800" dirty="0" smtClean="0"/>
              <a:t>Sacs congélation de différentes tailles, enveloppes.</a:t>
            </a:r>
          </a:p>
          <a:p>
            <a:r>
              <a:rPr lang="fr-FR" sz="2800" dirty="0" smtClean="0"/>
              <a:t>Pièces de </a:t>
            </a:r>
            <a:r>
              <a:rPr lang="fr-FR" sz="2800" err="1" smtClean="0"/>
              <a:t>monnaie</a:t>
            </a:r>
            <a:r>
              <a:rPr lang="fr-FR" sz="2800" smtClean="0"/>
              <a:t>, tiroir </a:t>
            </a:r>
            <a:r>
              <a:rPr lang="fr-FR" sz="2800" dirty="0" smtClean="0"/>
              <a:t>caisse 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3" action="ppaction://hlinkfile"/>
              </a:rPr>
              <a:t>Journal  des nombres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4"/>
              </a:rPr>
              <a:t>http://python.espe-bretagne.fr/ace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Groupe Arithmétique et Compréhension. </a:t>
            </a:r>
          </a:p>
          <a:p>
            <a:pPr>
              <a:buNone/>
            </a:pPr>
            <a:r>
              <a:rPr lang="fr-FR" dirty="0" err="1" smtClean="0"/>
              <a:t>Espé</a:t>
            </a:r>
            <a:r>
              <a:rPr lang="fr-FR" dirty="0" smtClean="0"/>
              <a:t> Bretagne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14546" y="1428736"/>
          <a:ext cx="5778500" cy="4932362"/>
        </p:xfrm>
        <a:graphic>
          <a:graphicData uri="http://schemas.openxmlformats.org/presentationml/2006/ole">
            <p:oleObj spid="_x0000_s1026" name="Document" r:id="rId4" imgW="5778360" imgH="493229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2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814903" cy="525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3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329244" cy="495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4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40" y="1497563"/>
            <a:ext cx="5760720" cy="386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5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9560" y="1378089"/>
            <a:ext cx="5640445" cy="42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de contraintes pour journal des nombres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Ecris des additions avec 4 nombres et les transformer en une addition avec deux nombres.</a:t>
            </a:r>
          </a:p>
          <a:p>
            <a:r>
              <a:rPr lang="fr-FR" sz="1800" smtClean="0"/>
              <a:t>Ecris des </a:t>
            </a:r>
            <a:r>
              <a:rPr lang="fr-FR" sz="1800" dirty="0" smtClean="0"/>
              <a:t>additions et fais voir les 10.</a:t>
            </a:r>
          </a:p>
          <a:p>
            <a:r>
              <a:rPr lang="fr-FR" sz="1800" dirty="0" smtClean="0"/>
              <a:t>Ecris  un nombre de plusieurs façons.</a:t>
            </a:r>
          </a:p>
          <a:p>
            <a:r>
              <a:rPr lang="fr-FR" sz="1800" dirty="0" smtClean="0"/>
              <a:t>Ecris des additions. Utilise les signes =ou différent</a:t>
            </a:r>
          </a:p>
          <a:p>
            <a:r>
              <a:rPr lang="fr-FR" sz="1800" dirty="0" smtClean="0"/>
              <a:t>Choisis des nombres et écris les en montrant les 5 ( ou les 2 ou les 10..)</a:t>
            </a:r>
          </a:p>
          <a:p>
            <a:r>
              <a:rPr lang="fr-FR" sz="1800" dirty="0" smtClean="0"/>
              <a:t>Choisis un nombre que tu caches dans d’autres nombres.</a:t>
            </a:r>
          </a:p>
          <a:p>
            <a:r>
              <a:rPr lang="fr-FR" sz="1800" dirty="0" smtClean="0"/>
              <a:t>Complète les boîtes et écris une addition ou une soustraction.</a:t>
            </a:r>
          </a:p>
          <a:p>
            <a:r>
              <a:rPr lang="fr-FR" sz="1800" dirty="0" smtClean="0"/>
              <a:t>Ecris des sommes et dessine les pièces et billets que tu utilises.</a:t>
            </a:r>
          </a:p>
          <a:p>
            <a:r>
              <a:rPr lang="fr-FR" sz="1800" dirty="0" smtClean="0"/>
              <a:t>Choisis un nombre et écris tout ce que tu sais sur ce nombre.</a:t>
            </a:r>
          </a:p>
          <a:p>
            <a:endParaRPr lang="fr-FR" sz="1800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Difficultés des élèves en Mathématiques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Obstacles à la compréhension de savoirs importants  comme la </a:t>
            </a:r>
            <a:r>
              <a:rPr lang="fr-FR" b="1" dirty="0" smtClean="0"/>
              <a:t>comparaison de nombres</a:t>
            </a:r>
            <a:r>
              <a:rPr lang="fr-FR" dirty="0" smtClean="0"/>
              <a:t>, </a:t>
            </a:r>
            <a:r>
              <a:rPr lang="fr-FR" b="1" dirty="0" smtClean="0"/>
              <a:t>les techniques de calcul </a:t>
            </a:r>
            <a:r>
              <a:rPr lang="fr-FR" dirty="0" smtClean="0"/>
              <a:t>et plus tard l’écriture à virgule des nombres décimaux.</a:t>
            </a:r>
          </a:p>
          <a:p>
            <a:pPr>
              <a:buNone/>
            </a:pPr>
            <a:r>
              <a:rPr lang="fr-FR" dirty="0" smtClean="0"/>
              <a:t>Roland </a:t>
            </a:r>
            <a:r>
              <a:rPr lang="fr-FR" dirty="0" err="1" smtClean="0"/>
              <a:t>Charnay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/>
              <a:t>Conférence de consensus Mars 2015:Pisa 2012. Un quart des élèves de 15 ans en difficulté 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Enquête nationale </a:t>
            </a:r>
            <a:r>
              <a:rPr lang="fr-FR" dirty="0" err="1" smtClean="0"/>
              <a:t>Cedre</a:t>
            </a:r>
            <a:r>
              <a:rPr lang="fr-FR" dirty="0" smtClean="0"/>
              <a:t> 2014 </a:t>
            </a:r>
            <a:r>
              <a:rPr lang="fr-FR" b="1" dirty="0" smtClean="0"/>
              <a:t>40% élèves en difficulté en fin CM2.</a:t>
            </a:r>
          </a:p>
          <a:p>
            <a:pPr>
              <a:buNone/>
            </a:pPr>
            <a:r>
              <a:rPr lang="fr-FR" dirty="0" smtClean="0"/>
              <a:t>Un enfant sur 4 ne sait pas écrire un grand nombre supérieur à 10 000. </a:t>
            </a:r>
            <a:r>
              <a:rPr lang="fr-FR" b="1" dirty="0" smtClean="0"/>
              <a:t>Près de la moitié ne savent pas répondre à la question: dans 56, combien de fois 8 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Fondamentaux. </a:t>
            </a:r>
            <a:r>
              <a:rPr lang="fr-FR" dirty="0" err="1" smtClean="0"/>
              <a:t>Canopé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nombre 100</a:t>
            </a:r>
          </a:p>
          <a:p>
            <a:pPr>
              <a:buNone/>
            </a:pPr>
            <a:r>
              <a:rPr lang="fr-FR" dirty="0" smtClean="0">
                <a:hlinkClick r:id="rId4" action="ppaction://hlinkfile"/>
              </a:rPr>
              <a:t>Module cycle2 maths\04Le nombre 100 - Les animations des Fondamentaux.mp4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04Le nombre 100 - Les animations des Fondamentaux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2214554"/>
            <a:ext cx="7929618" cy="405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Illustrer le recours au matériel: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100" b="1" dirty="0" smtClean="0"/>
              <a:t>Construire des représentations mentales numériques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Vidéos extraites de Banques de séquences didactiques. Différents matériels</a:t>
            </a:r>
          </a:p>
          <a:p>
            <a:r>
              <a:rPr lang="fr-FR" dirty="0" smtClean="0"/>
              <a:t>Frise numérique et tableau de nombres au cycle 2</a:t>
            </a:r>
          </a:p>
          <a:p>
            <a:r>
              <a:rPr lang="fr-FR" dirty="0" smtClean="0"/>
              <a:t>Le boulier</a:t>
            </a:r>
          </a:p>
          <a:p>
            <a:r>
              <a:rPr lang="fr-FR" dirty="0" smtClean="0"/>
              <a:t>La planche à clous</a:t>
            </a:r>
          </a:p>
          <a:p>
            <a:r>
              <a:rPr lang="fr-FR" dirty="0" smtClean="0"/>
              <a:t>L’abaque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1142984"/>
            <a:ext cx="714380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lc-record-2017-12-19-09h53m58s-BSD--Le-boulier-au-cycle-2-et-au-cycle-3--Mozilla-Firefox.mo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357165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clou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1071546"/>
            <a:ext cx="850905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lc-record-2017-12-19-09h44m07s-BSD--Labaque-au-cycle-2-et-au-cycle-3--Mozilla-Firefox.mov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8477309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6542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Calcul mental, champ d’expérience riche pour la construction des connaissances par rapport au nombre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Enjeux du Calcul mental.</a:t>
            </a:r>
            <a:br>
              <a:rPr lang="fr-FR" dirty="0" smtClean="0"/>
            </a:br>
            <a:r>
              <a:rPr lang="fr-FR" sz="3100" dirty="0" smtClean="0"/>
              <a:t>CF partie 1 extraite du nombre au cycle 2. D </a:t>
            </a:r>
            <a:r>
              <a:rPr lang="fr-FR" sz="3100" dirty="0" err="1" smtClean="0"/>
              <a:t>Butlen</a:t>
            </a:r>
            <a:r>
              <a:rPr lang="fr-FR" sz="3100" dirty="0" smtClean="0"/>
              <a:t>.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calcul mental apparaît comme un champ d’ expériences </a:t>
            </a:r>
            <a:r>
              <a:rPr lang="fr-FR" b="1" u="sng" dirty="0" smtClean="0"/>
              <a:t>riche</a:t>
            </a:r>
            <a:r>
              <a:rPr lang="fr-FR" dirty="0" smtClean="0"/>
              <a:t> pour la  construction des connaissances relatives aux nombres et aux opérations.</a:t>
            </a:r>
          </a:p>
          <a:p>
            <a:r>
              <a:rPr lang="fr-FR" dirty="0" smtClean="0"/>
              <a:t>Des résultats ont montré les effets d’une pratique du calcul mental sur les performances des élèves en résolution de problèmes </a:t>
            </a:r>
            <a:r>
              <a:rPr lang="fr-FR" dirty="0" err="1" smtClean="0"/>
              <a:t>standarts</a:t>
            </a:r>
            <a:r>
              <a:rPr lang="fr-FR" dirty="0" smtClean="0"/>
              <a:t> . Des enfants entraînés au calcul mental (  tâches de calcul allégées)ont une meilleure prise de sens et accélèrent l’automatisation de la reconnaissance des opérations en jeu.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situation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Calculer 45 +17.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Procédures possibles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Simulation de l’algorithme écrit. L’élève pose dans sa tête l’opération en colonne.</a:t>
            </a:r>
          </a:p>
          <a:p>
            <a:r>
              <a:rPr lang="fr-FR" dirty="0" smtClean="0"/>
              <a:t>Utilisation  de la décomposition additive canonique de l’un ou des deux termes.</a:t>
            </a:r>
          </a:p>
          <a:p>
            <a:r>
              <a:rPr lang="fr-FR" dirty="0" smtClean="0"/>
              <a:t>Utilisation d’une décomposition additive de l’un des termes s’appuyant sur un passage à la dizaine supérieure.</a:t>
            </a:r>
          </a:p>
          <a:p>
            <a:r>
              <a:rPr lang="fr-FR" dirty="0" smtClean="0"/>
              <a:t>Utilisation d’une décomposition soustractive de l’un des termes.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Programmes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bonne connaissance  des nombres inférieurs à 1000 et de </a:t>
            </a:r>
            <a:r>
              <a:rPr lang="fr-FR" u="sng" dirty="0" smtClean="0"/>
              <a:t>leurs relations </a:t>
            </a:r>
            <a:r>
              <a:rPr lang="fr-FR" dirty="0" smtClean="0"/>
              <a:t>est le fondement de la compréhension des entiers et ce champ numérique est privilégié pour la construction de stratégies de calcul et la résolution des premiers problèmes arithmétiques.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Recherches. Elèves de fin Cycle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Elles ont montré que la première est quasi majoritaire; la deuxième présente aussi. Les autres utilisées très rarement.</a:t>
            </a:r>
          </a:p>
          <a:p>
            <a:r>
              <a:rPr lang="fr-FR" b="1" dirty="0" smtClean="0"/>
              <a:t>Ce dernières doivent être enseignées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Les élèves dans un premier temps utilisent des procédures sûres qui fonctionnent dans tous les cas et conduisent à condition d’être menées à leur terme au résultat. Elles sont cependant très coûteuses. </a:t>
            </a:r>
            <a:r>
              <a:rPr lang="fr-FR" b="1" dirty="0" smtClean="0"/>
              <a:t>Les élèves les plus en difficultés se limitent aux premières et font preuve de moins d’adaptabilité.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Enseigner le calcul mental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 smtClean="0"/>
              <a:t>Combler le manque d’adaptabilité de ces élèves.</a:t>
            </a:r>
          </a:p>
          <a:p>
            <a:r>
              <a:rPr lang="fr-FR" i="1" dirty="0" smtClean="0"/>
              <a:t>Enseigner des pré requis numériques pour initialiser des dynamiques d’apprentissage.</a:t>
            </a:r>
          </a:p>
          <a:p>
            <a:r>
              <a:rPr lang="fr-FR" dirty="0" smtClean="0"/>
              <a:t>Si l’enfant possède suffisamment de connaissances sur les décompositions de nombre, il va pouvoir mobiliser des procédures plus économiques et adaptées.</a:t>
            </a:r>
          </a:p>
          <a:p>
            <a:r>
              <a:rPr lang="fr-FR" b="1" dirty="0" smtClean="0"/>
              <a:t>Si les connaissances sont plus limitées, il se réfugie dans des solutions apparemment plus sûres mais plus coûteuses. Le déficit cognitif se creuse avec le précédent.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Automatisme et procédure automatisée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connaissance et la maîtrise insuffisante de procédures automatisées (compléments à10, à la centaine supérieure..)peuvent conduire l’élève à adopter un comportement automatisé.</a:t>
            </a:r>
          </a:p>
          <a:p>
            <a:r>
              <a:rPr lang="fr-FR" dirty="0" smtClean="0"/>
              <a:t>Il est donc important d’enrichir chez les élèves le panel des procédures automatisées.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faut -il mémoriser?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Installer de nouveaux faits numériques avec une pratique régulière du calcul mental.</a:t>
            </a:r>
          </a:p>
          <a:p>
            <a:r>
              <a:rPr lang="fr-FR" b="1" dirty="0" smtClean="0"/>
              <a:t>Pouvoir expliciter les procédures mais aussi les hiérarchiser. (procédures économiques et efficaces)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Passages incontournables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 smtClean="0"/>
              <a:t>Les tables d’addition </a:t>
            </a:r>
            <a:r>
              <a:rPr lang="fr-FR" dirty="0" smtClean="0"/>
              <a:t>qui doivent devenir des faits numériques automatisés grâce aux jeux de cartes, lotos, labyrinthes...</a:t>
            </a:r>
          </a:p>
          <a:p>
            <a:r>
              <a:rPr lang="fr-FR" dirty="0" smtClean="0"/>
              <a:t>Distinguer  pour la </a:t>
            </a:r>
            <a:r>
              <a:rPr lang="fr-FR" b="1" dirty="0" smtClean="0"/>
              <a:t>mémorisation des tables</a:t>
            </a:r>
          </a:p>
          <a:p>
            <a:pPr>
              <a:buNone/>
            </a:pPr>
            <a:r>
              <a:rPr lang="fr-FR" dirty="0" smtClean="0"/>
              <a:t>Des activités telles: </a:t>
            </a:r>
          </a:p>
          <a:p>
            <a:pPr>
              <a:buNone/>
            </a:pPr>
            <a:r>
              <a:rPr lang="fr-FR" dirty="0" smtClean="0"/>
              <a:t>Recherche de la somme ou de la différence:8+7ou9-3</a:t>
            </a:r>
          </a:p>
          <a:p>
            <a:pPr>
              <a:buNone/>
            </a:pPr>
            <a:r>
              <a:rPr lang="fr-FR" dirty="0" smtClean="0"/>
              <a:t>Recherche d’un des termes de la somme ou de  la différence9+?=14 ou7pour aller à 14ou ?-7=4</a:t>
            </a:r>
          </a:p>
          <a:p>
            <a:pPr>
              <a:buNone/>
            </a:pPr>
            <a:r>
              <a:rPr lang="fr-FR" dirty="0" smtClean="0"/>
              <a:t>Recherche des deux termes de la somme ou de la différence ?+?=18ou?-?=6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de compléments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Compléter à 10.</a:t>
            </a:r>
          </a:p>
          <a:p>
            <a:pPr>
              <a:buNone/>
            </a:pPr>
            <a:r>
              <a:rPr lang="fr-FR" dirty="0" smtClean="0"/>
              <a:t>Varier les consignes. Changer de  point de vue contribue a accroître la disponibilité des faits numériques.</a:t>
            </a:r>
          </a:p>
          <a:p>
            <a:r>
              <a:rPr lang="fr-FR" i="1" dirty="0" smtClean="0"/>
              <a:t>Complète 3 pour faire 10.</a:t>
            </a:r>
          </a:p>
          <a:p>
            <a:r>
              <a:rPr lang="fr-FR" i="1" dirty="0" smtClean="0"/>
              <a:t>Combien manque-t-il à 3 pour faire 10?</a:t>
            </a:r>
          </a:p>
          <a:p>
            <a:r>
              <a:rPr lang="fr-FR" i="1" dirty="0" smtClean="0"/>
              <a:t>3 pour aller jusqu’à 10.</a:t>
            </a:r>
          </a:p>
          <a:p>
            <a:r>
              <a:rPr lang="fr-FR" i="1" dirty="0" smtClean="0"/>
              <a:t>3+.= 10</a:t>
            </a:r>
          </a:p>
          <a:p>
            <a:r>
              <a:rPr lang="fr-FR" i="1" dirty="0" smtClean="0"/>
              <a:t>10-3=?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de compléments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Compléter à la dizaine supérieure</a:t>
            </a:r>
          </a:p>
          <a:p>
            <a:r>
              <a:rPr lang="fr-FR" dirty="0" smtClean="0"/>
              <a:t>Compléter à 100 ou à la centaine supérieure</a:t>
            </a:r>
          </a:p>
          <a:p>
            <a:r>
              <a:rPr lang="fr-FR" dirty="0" smtClean="0"/>
              <a:t>Trouver le complément quand il s’agit de 10 ou d’un multiple de 10 voire de 100.(32+.=42 ou 48+.=78; 25+.=325..)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Autres 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686800" cy="5500726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 smtClean="0"/>
              <a:t>Ajouter 10 ou un nombre entier de dizaines à u nombre de deux ou trois chiffres.257+10;40+122..</a:t>
            </a:r>
          </a:p>
          <a:p>
            <a:r>
              <a:rPr lang="fr-FR" sz="2600" dirty="0" smtClean="0"/>
              <a:t>Soustraire 10 ou un nombre entier de dizaines à un nombre de2 ou 3 chiffres.</a:t>
            </a:r>
          </a:p>
          <a:p>
            <a:r>
              <a:rPr lang="fr-FR" sz="2600" dirty="0" smtClean="0"/>
              <a:t>Ajouter ou soustraire 100 ou un nombre entier de centaines à un nombre de 3 ou 4 chiffres.  4500-600;1370 – 500</a:t>
            </a:r>
          </a:p>
          <a:p>
            <a:r>
              <a:rPr lang="fr-FR" sz="2600" dirty="0" smtClean="0"/>
              <a:t>Trouver le plus rapidement possible le résultat d’une opération en ligne 27+4+15+3+8</a:t>
            </a:r>
          </a:p>
          <a:p>
            <a:r>
              <a:rPr lang="fr-FR" sz="2600" dirty="0" smtClean="0"/>
              <a:t>    Décomposer de manière canonique</a:t>
            </a:r>
          </a:p>
          <a:p>
            <a:r>
              <a:rPr lang="fr-FR" sz="2600" dirty="0" smtClean="0"/>
              <a:t>Exprimer un nombre en faisant intervenir la dizaine, la centaine supérieure.. 47=50-3</a:t>
            </a:r>
          </a:p>
          <a:p>
            <a:r>
              <a:rPr lang="fr-FR" sz="2600" dirty="0" smtClean="0"/>
              <a:t>Compléter des égalités du type: 37+18=47+?</a:t>
            </a:r>
          </a:p>
          <a:p>
            <a:r>
              <a:rPr lang="fr-FR" sz="2600" dirty="0" smtClean="0"/>
              <a:t>Utiliser la décomposition décimale du second terme. 27+8=30+?</a:t>
            </a:r>
          </a:p>
          <a:p>
            <a:r>
              <a:rPr lang="fr-FR" sz="2600" dirty="0" smtClean="0"/>
              <a:t>Faire apparaître dans le calcul un multiple de 10 ou 100</a:t>
            </a:r>
          </a:p>
          <a:p>
            <a:endParaRPr lang="fr-FR" sz="2600" dirty="0" smtClean="0"/>
          </a:p>
          <a:p>
            <a:endParaRPr lang="fr-FR" sz="2600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calcul en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47688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 smtClean="0">
                <a:hlinkClick r:id="rId3" action="ppaction://hlinkfile"/>
              </a:rPr>
              <a:t> Le calcul en ligne </a:t>
            </a:r>
            <a:r>
              <a:rPr lang="fr-FR" b="1" dirty="0" smtClean="0"/>
              <a:t>est une modalité de calcul écrit ou partiellement écrit.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Il se distingue à la fois :  du calcul mental, en donnant </a:t>
            </a:r>
          </a:p>
          <a:p>
            <a:pPr>
              <a:buNone/>
            </a:pPr>
            <a:r>
              <a:rPr lang="fr-FR" dirty="0" smtClean="0"/>
              <a:t>la possibilité à chaque élève, s’il en ressent le besoin, </a:t>
            </a:r>
          </a:p>
          <a:p>
            <a:pPr>
              <a:buNone/>
            </a:pPr>
            <a:r>
              <a:rPr lang="fr-FR" dirty="0" smtClean="0"/>
              <a:t>d’écrire </a:t>
            </a:r>
            <a:r>
              <a:rPr lang="fr-FR" b="1" dirty="0" smtClean="0"/>
              <a:t>des étapes de calcul intermédiaires qui seraient trop lourdes </a:t>
            </a:r>
          </a:p>
          <a:p>
            <a:pPr>
              <a:buNone/>
            </a:pPr>
            <a:r>
              <a:rPr lang="fr-FR" dirty="0" smtClean="0"/>
              <a:t>garder en mémoire ;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du calcul posé, dans le sens où il ne consiste pas en</a:t>
            </a:r>
          </a:p>
          <a:p>
            <a:pPr>
              <a:buNone/>
            </a:pPr>
            <a:r>
              <a:rPr lang="fr-FR" dirty="0" smtClean="0"/>
              <a:t> la mise en </a:t>
            </a:r>
            <a:r>
              <a:rPr lang="fr-FR" dirty="0" err="1" smtClean="0"/>
              <a:t>oeuvre</a:t>
            </a:r>
            <a:r>
              <a:rPr lang="fr-FR" dirty="0" smtClean="0"/>
              <a:t> d’un algorithme indépendant des nombres en jeu. </a:t>
            </a:r>
          </a:p>
          <a:p>
            <a:endParaRPr lang="fr-FR" dirty="0" smtClean="0"/>
          </a:p>
          <a:p>
            <a:r>
              <a:rPr lang="fr-FR" dirty="0" smtClean="0"/>
              <a:t>L’énoncé est donné par le professeur à l’oral ou à l’écrit . le résultat  est  donné </a:t>
            </a:r>
            <a:r>
              <a:rPr lang="fr-FR" b="1" dirty="0" smtClean="0"/>
              <a:t>par l’élève à l’écrit.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mental et calcul en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Le calcul mental et le calcul en ligne vivent indépendamment mais se nourrissent mutuellement : </a:t>
            </a:r>
          </a:p>
          <a:p>
            <a:pPr>
              <a:buNone/>
            </a:pPr>
            <a:r>
              <a:rPr lang="fr-FR" dirty="0" smtClean="0"/>
              <a:t>• les habiletés développées en calcul mental sont au service du calcul en ligne, elles donnent progressivement accès au traitement en ligne de calculs de plus en plus complexes ; </a:t>
            </a:r>
          </a:p>
          <a:p>
            <a:pPr>
              <a:buNone/>
            </a:pPr>
            <a:r>
              <a:rPr lang="fr-FR" dirty="0" smtClean="0"/>
              <a:t>• le calcul en ligne peut aussi être vu comme </a:t>
            </a:r>
            <a:r>
              <a:rPr lang="fr-FR" b="1" dirty="0" smtClean="0"/>
              <a:t>une étape dans le développement du calcul mental </a:t>
            </a:r>
            <a:r>
              <a:rPr lang="fr-FR" dirty="0" smtClean="0"/>
              <a:t>; le fait </a:t>
            </a:r>
            <a:r>
              <a:rPr lang="fr-FR" b="1" dirty="0" smtClean="0"/>
              <a:t>d’écrire certaines étapes </a:t>
            </a:r>
            <a:r>
              <a:rPr lang="fr-FR" dirty="0" smtClean="0"/>
              <a:t>de calcul permet en effet de libérer la mémoire de travail, favorisant ainsi l’entrée dans le calcul mental pour tous les élèves. Le calcul en ligne ne se limite toutefois pas à cette conception, certains calculs proposés en ligne ne peuvent en effet pas être gérés de façon purement mentale. </a:t>
            </a:r>
          </a:p>
          <a:p>
            <a:r>
              <a:rPr lang="fr-FR" dirty="0" smtClean="0"/>
              <a:t>Le calcul en ligne n’est pas une autre manière d’écrire un calcul posé. Le calcul posé repose sur une technique, un algorithme. Le </a:t>
            </a:r>
            <a:r>
              <a:rPr lang="fr-FR" b="1" dirty="0" smtClean="0"/>
              <a:t>calcul en ligne repose sur la compréhension de la notion de nombre, du principe de la numération décimale de position et des propriétés des nombres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travaillées.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/>
              <a:t>Chercher</a:t>
            </a:r>
            <a:r>
              <a:rPr lang="fr-FR" dirty="0" smtClean="0"/>
              <a:t>, </a:t>
            </a:r>
            <a:r>
              <a:rPr lang="fr-FR" sz="3000" dirty="0" smtClean="0"/>
              <a:t>tester, essayer, s’engager dans une démarche de résolution de problèmes.</a:t>
            </a:r>
          </a:p>
          <a:p>
            <a:r>
              <a:rPr lang="fr-FR" dirty="0" smtClean="0"/>
              <a:t>Modéliser</a:t>
            </a:r>
          </a:p>
          <a:p>
            <a:r>
              <a:rPr lang="fr-FR" dirty="0" smtClean="0"/>
              <a:t>Représenter. </a:t>
            </a:r>
            <a:r>
              <a:rPr lang="fr-FR" sz="3000" dirty="0" smtClean="0"/>
              <a:t>Appréhender différents systèmes de représentations(dessins, schémas, arbres de calcul)</a:t>
            </a:r>
          </a:p>
          <a:p>
            <a:r>
              <a:rPr lang="fr-FR" dirty="0" smtClean="0"/>
              <a:t>Raisonner.</a:t>
            </a:r>
          </a:p>
          <a:p>
            <a:r>
              <a:rPr lang="fr-FR" b="1" dirty="0" smtClean="0"/>
              <a:t>Calculer</a:t>
            </a:r>
            <a:r>
              <a:rPr lang="fr-FR" dirty="0" smtClean="0"/>
              <a:t> avec des nombres entiers, </a:t>
            </a:r>
            <a:r>
              <a:rPr lang="fr-FR" sz="2800" dirty="0" smtClean="0"/>
              <a:t>mentalement ou à la main; contrôler la vraisemblance de ses résultats.</a:t>
            </a:r>
          </a:p>
          <a:p>
            <a:r>
              <a:rPr lang="fr-FR" b="1" dirty="0" smtClean="0"/>
              <a:t>Communiquer</a:t>
            </a:r>
            <a:r>
              <a:rPr lang="fr-FR" dirty="0" smtClean="0"/>
              <a:t>: </a:t>
            </a:r>
            <a:r>
              <a:rPr lang="fr-FR" sz="2800" dirty="0" smtClean="0"/>
              <a:t>expliciter des démarches, argumenter  des raisonnements.</a:t>
            </a:r>
            <a:endParaRPr lang="fr-FR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r-FR" dirty="0" smtClean="0"/>
              <a:t>Stratégies d’enseignement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Comme pour le calcul mental, on peut considérer que les activités de calcul en ligne proposées dans la classe se déclinent en </a:t>
            </a:r>
            <a:r>
              <a:rPr lang="fr-FR" b="1" dirty="0" smtClean="0"/>
              <a:t>quatre étapes </a:t>
            </a:r>
            <a:r>
              <a:rPr lang="fr-FR" dirty="0" smtClean="0"/>
              <a:t>qu’il importe de distinguer clairement : </a:t>
            </a:r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b="1" dirty="0" smtClean="0"/>
              <a:t>découverte de nouveaux savoirs</a:t>
            </a:r>
            <a:r>
              <a:rPr lang="fr-FR" dirty="0" smtClean="0"/>
              <a:t>, en particulier de nouvelles procédures de calcul, </a:t>
            </a:r>
            <a:r>
              <a:rPr lang="fr-FR" b="1" dirty="0" smtClean="0"/>
              <a:t>explicitation de ces savoirs </a:t>
            </a:r>
            <a:r>
              <a:rPr lang="fr-FR" dirty="0" smtClean="0"/>
              <a:t>visant </a:t>
            </a:r>
            <a:r>
              <a:rPr lang="fr-FR" b="1" dirty="0" smtClean="0"/>
              <a:t>l’élaboration d’une trace écrite </a:t>
            </a:r>
            <a:r>
              <a:rPr lang="fr-FR" dirty="0" smtClean="0"/>
              <a:t>; </a:t>
            </a:r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b="1" dirty="0" smtClean="0"/>
              <a:t>appropriation et entrainement régulier </a:t>
            </a:r>
            <a:r>
              <a:rPr lang="fr-FR" dirty="0" smtClean="0"/>
              <a:t>en vue de rendre les procédures disponibles pour l’élève ;</a:t>
            </a:r>
          </a:p>
          <a:p>
            <a:pPr>
              <a:buNone/>
            </a:pPr>
            <a:r>
              <a:rPr lang="fr-FR" dirty="0" smtClean="0"/>
              <a:t> • </a:t>
            </a:r>
            <a:r>
              <a:rPr lang="fr-FR" b="1" dirty="0" smtClean="0"/>
              <a:t>réinvestissement régulier .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• </a:t>
            </a:r>
            <a:r>
              <a:rPr lang="fr-FR" b="1" dirty="0" smtClean="0"/>
              <a:t>évaluation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L’appropriation des nouveaux savoirs, l’entrainement et le réinvestissement passent par des activités quotidiennes de </a:t>
            </a:r>
            <a:r>
              <a:rPr lang="fr-FR" b="1" dirty="0" smtClean="0"/>
              <a:t>courte durée (environ quinze minutes</a:t>
            </a:r>
            <a:r>
              <a:rPr lang="fr-FR" dirty="0" smtClean="0"/>
              <a:t>) qui mêlent calcul mental et calcul en ligne ; pour le calcul en ligne, il est nécessaire aussi de prévoir </a:t>
            </a:r>
            <a:r>
              <a:rPr lang="fr-FR" b="1" dirty="0" smtClean="0"/>
              <a:t>des séances d’apprentissage de durée plus longue</a:t>
            </a:r>
            <a:r>
              <a:rPr lang="fr-FR" dirty="0" smtClean="0"/>
              <a:t>. En variant la difficulté pour répondre aux besoins des enfants.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Ressources dans le nombre au Cycle 2. </a:t>
            </a:r>
            <a:r>
              <a:rPr lang="fr-FR" dirty="0" err="1" smtClean="0"/>
              <a:t>Eduscol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>
                <a:hlinkClick r:id="rId2" action="ppaction://hlinkfile"/>
              </a:rPr>
              <a:t>page 17 Calcul au cycle 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à l’envers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Principe du « compte est bon » avec un nombre-cible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L’élève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est acteur 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« L’</a:t>
            </a:r>
            <a:r>
              <a:rPr lang="fr-FR" dirty="0" err="1" smtClean="0">
                <a:solidFill>
                  <a:srgbClr val="000000"/>
                </a:solidFill>
                <a:latin typeface="Calibri" pitchFamily="4" charset="0"/>
              </a:rPr>
              <a:t>automath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 » ne fonctionne plus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Sollicitation des connaissances automatisées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Donne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du sens aux nombres et aux opérations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Principe non naturel qui consolide le calcul direct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Pratique de la décomposition des nombres </a:t>
            </a:r>
          </a:p>
          <a:p>
            <a:pPr algn="ctr">
              <a:lnSpc>
                <a:spcPct val="84000"/>
              </a:lnSpc>
              <a:spcBef>
                <a:spcPts val="7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Ressort </a:t>
            </a: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ludique naturel (défi)</a:t>
            </a: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Calcul à l’envers.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9413" indent="-290513">
              <a:lnSpc>
                <a:spcPct val="84000"/>
              </a:lnSpc>
              <a:spcBef>
                <a:spcPts val="725"/>
              </a:spcBef>
              <a:buSzPct val="45000"/>
              <a:buFont typeface="Wingdings" pitchFamily="4" charset="2"/>
              <a:buChar char=""/>
              <a:tabLst>
                <a:tab pos="379413" algn="l"/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Montre moi 5 en utilisant les doigts de tes deux mains</a:t>
            </a:r>
          </a:p>
          <a:p>
            <a:pPr marL="379413" indent="-290513">
              <a:lnSpc>
                <a:spcPct val="84000"/>
              </a:lnSpc>
              <a:spcBef>
                <a:spcPts val="725"/>
              </a:spcBef>
              <a:buSzPct val="45000"/>
              <a:buFont typeface="Wingdings" pitchFamily="4" charset="2"/>
              <a:buChar char=""/>
              <a:tabLst>
                <a:tab pos="379413" algn="l"/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Fabrique le nombre 10 en utilisant une addition</a:t>
            </a:r>
          </a:p>
          <a:p>
            <a:pPr marL="379413" indent="-290513">
              <a:lnSpc>
                <a:spcPct val="84000"/>
              </a:lnSpc>
              <a:spcBef>
                <a:spcPts val="725"/>
              </a:spcBef>
              <a:buSzPct val="45000"/>
              <a:buFont typeface="Wingdings" pitchFamily="4" charset="2"/>
              <a:buChar char=""/>
              <a:tabLst>
                <a:tab pos="379413" algn="l"/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Fabrique le nombre 25 en utilisant trois nombres et les opérations que tu veux</a:t>
            </a:r>
          </a:p>
          <a:p>
            <a:pPr marL="379413" indent="-290513">
              <a:lnSpc>
                <a:spcPct val="84000"/>
              </a:lnSpc>
              <a:spcBef>
                <a:spcPts val="725"/>
              </a:spcBef>
              <a:buSzPct val="45000"/>
              <a:buFont typeface="Wingdings" pitchFamily="4" charset="2"/>
              <a:buChar char=""/>
              <a:tabLst>
                <a:tab pos="379413" algn="l"/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56 = ?</a:t>
            </a:r>
          </a:p>
          <a:p>
            <a:pPr marL="379413" indent="-290513">
              <a:lnSpc>
                <a:spcPct val="84000"/>
              </a:lnSpc>
              <a:spcBef>
                <a:spcPts val="725"/>
              </a:spcBef>
              <a:buSzPct val="45000"/>
              <a:buFont typeface="Wingdings" pitchFamily="4" charset="2"/>
              <a:buChar char=""/>
              <a:tabLst>
                <a:tab pos="379413" algn="l"/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Décompose 120 sous la forme d’une somme</a:t>
            </a:r>
          </a:p>
          <a:p>
            <a:pPr marL="379413" indent="-290513">
              <a:lnSpc>
                <a:spcPct val="84000"/>
              </a:lnSpc>
              <a:spcBef>
                <a:spcPts val="725"/>
              </a:spcBef>
              <a:buSzPct val="45000"/>
              <a:buFont typeface="Wingdings" pitchFamily="4" charset="2"/>
              <a:buChar char=""/>
              <a:tabLst>
                <a:tab pos="379413" algn="l"/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fr-FR" dirty="0" smtClean="0">
                <a:solidFill>
                  <a:srgbClr val="000000"/>
                </a:solidFill>
                <a:latin typeface="Calibri" pitchFamily="4" charset="0"/>
              </a:rPr>
              <a:t>Décompose 7,5 sous la forme d’un produit</a:t>
            </a:r>
            <a:endParaRPr lang="fr-FR" dirty="0">
              <a:solidFill>
                <a:srgbClr val="000000"/>
              </a:solidFill>
              <a:latin typeface="Calibri" pitchFamily="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785950"/>
          </a:xfrm>
        </p:spPr>
        <p:txBody>
          <a:bodyPr/>
          <a:lstStyle/>
          <a:p>
            <a:r>
              <a:rPr lang="fr-FR" dirty="0" smtClean="0">
                <a:hlinkClick r:id="rId2" action="ppaction://hlinkfile"/>
              </a:rPr>
              <a:t>Exemple d’évaluation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2857520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Ritualiser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« Laisser du temps aux entraînements pour stabiliser les connaissances. Thierry Dias ».</a:t>
            </a:r>
          </a:p>
          <a:p>
            <a:r>
              <a:rPr lang="fr-FR" dirty="0" smtClean="0">
                <a:hlinkClick r:id="rId3" action="ppaction://hlinkfile"/>
              </a:rPr>
              <a:t>Le nombre du jour.</a:t>
            </a:r>
            <a:endParaRPr lang="fr-FR" dirty="0" smtClean="0"/>
          </a:p>
          <a:p>
            <a:r>
              <a:rPr lang="fr-FR" dirty="0" smtClean="0"/>
              <a:t>Conversation de calcul. Calcul en ligne, dédié au calcul réfléchi.</a:t>
            </a:r>
          </a:p>
          <a:p>
            <a:pPr>
              <a:buNone/>
            </a:pPr>
            <a:r>
              <a:rPr lang="fr-FR" dirty="0" smtClean="0"/>
              <a:t>5 à 10 min, par binômes. Puis, verbaliser les différentes procédures.</a:t>
            </a:r>
          </a:p>
          <a:p>
            <a:pPr>
              <a:buNone/>
            </a:pPr>
            <a:r>
              <a:rPr lang="fr-FR" dirty="0" smtClean="0">
                <a:hlinkClick r:id="rId4" action="ppaction://hlinkfile"/>
              </a:rPr>
              <a:t>Autres propositions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hlinkClick r:id="rId3" action="ppaction://hlinkfile"/>
              </a:rPr>
              <a:t>Jouer,</a:t>
            </a:r>
            <a:r>
              <a:rPr lang="fr-FR" b="1" dirty="0" smtClean="0"/>
              <a:t> </a:t>
            </a:r>
            <a:r>
              <a:rPr lang="fr-FR" dirty="0" smtClean="0"/>
              <a:t>une des clés pour enseigner les mathématiques, pour les faire aimer.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r>
              <a:rPr lang="fr-FR" dirty="0" err="1" smtClean="0"/>
              <a:t>Mathador</a:t>
            </a:r>
            <a:r>
              <a:rPr lang="fr-FR" dirty="0" smtClean="0"/>
              <a:t> </a:t>
            </a:r>
            <a:r>
              <a:rPr lang="fr-FR" dirty="0" err="1" smtClean="0"/>
              <a:t>Canopé</a:t>
            </a:r>
            <a:r>
              <a:rPr lang="fr-FR" dirty="0" smtClean="0"/>
              <a:t> Bourgogne. Eric </a:t>
            </a:r>
            <a:r>
              <a:rPr lang="fr-FR" dirty="0" err="1" smtClean="0"/>
              <a:t>trouillot</a:t>
            </a:r>
            <a:r>
              <a:rPr lang="fr-FR" dirty="0" smtClean="0"/>
              <a:t>.</a:t>
            </a:r>
          </a:p>
          <a:p>
            <a:r>
              <a:rPr lang="fr-FR" dirty="0" smtClean="0">
                <a:hlinkClick r:id="rId4" action="ppaction://hlinkfile"/>
              </a:rPr>
              <a:t>Jeux de cartes</a:t>
            </a:r>
            <a:r>
              <a:rPr lang="fr-FR" dirty="0" smtClean="0">
                <a:hlinkClick r:id="rId5" action="ppaction://hlinkfile"/>
              </a:rPr>
              <a:t>:   lotos</a:t>
            </a:r>
            <a:r>
              <a:rPr lang="fr-FR" dirty="0" smtClean="0"/>
              <a:t>, jeux de bataille..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6"/>
              </a:rPr>
              <a:t>http://www.ac-grenoble.fr/ien.grenoble5/spip.php?article509</a:t>
            </a:r>
            <a:endParaRPr lang="fr-FR" dirty="0" smtClean="0"/>
          </a:p>
          <a:p>
            <a:r>
              <a:rPr lang="fr-FR" dirty="0" smtClean="0"/>
              <a:t>Thierry Dias. Nous sommes tous des mathématiciens</a:t>
            </a:r>
          </a:p>
          <a:p>
            <a:pPr>
              <a:buNone/>
            </a:pPr>
            <a:r>
              <a:rPr lang="fr-FR" dirty="0" smtClean="0"/>
              <a:t>et expérimenter en Mathématiques. Magnard.</a:t>
            </a:r>
          </a:p>
          <a:p>
            <a:endParaRPr lang="fr-FR" dirty="0" smtClean="0"/>
          </a:p>
          <a:p>
            <a:r>
              <a:rPr lang="fr-FR" dirty="0" smtClean="0">
                <a:hlinkClick r:id="rId7" action="ppaction://hlinkpres?slideindex=1&amp;slidetitle="/>
              </a:rPr>
              <a:t>Le calcul à l’envers. Eric </a:t>
            </a:r>
            <a:r>
              <a:rPr lang="fr-FR" dirty="0" err="1" smtClean="0">
                <a:hlinkClick r:id="rId7" action="ppaction://hlinkpres?slideindex=1&amp;slidetitle="/>
              </a:rPr>
              <a:t>Trouillot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Des outils numériques.</a:t>
            </a:r>
          </a:p>
          <a:p>
            <a:pPr>
              <a:buNone/>
            </a:pPr>
            <a:r>
              <a:rPr lang="fr-FR" dirty="0" err="1" smtClean="0"/>
              <a:t>Calcul@tice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Ace. </a:t>
            </a:r>
            <a:r>
              <a:rPr lang="fr-FR" dirty="0" err="1" smtClean="0"/>
              <a:t>Espé</a:t>
            </a:r>
            <a:r>
              <a:rPr lang="fr-FR" dirty="0" smtClean="0"/>
              <a:t> Bretagne.</a:t>
            </a:r>
          </a:p>
          <a:p>
            <a:pPr>
              <a:buNone/>
            </a:pPr>
            <a:r>
              <a:rPr lang="fr-FR" dirty="0" smtClean="0"/>
              <a:t>Groupe départemental mathématique. </a:t>
            </a:r>
            <a:r>
              <a:rPr lang="fr-FR" dirty="0" err="1" smtClean="0"/>
              <a:t>Enigm</a:t>
            </a:r>
            <a:r>
              <a:rPr lang="fr-FR" dirty="0" smtClean="0"/>
              <a:t>@</a:t>
            </a:r>
            <a:r>
              <a:rPr lang="fr-FR" dirty="0" err="1" smtClean="0"/>
              <a:t>thic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 1" descr="Boîte 3D Mathador Flash H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046163"/>
            <a:ext cx="749458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3" action="ppaction://hlinkfile"/>
              </a:rPr>
              <a:t>Cotation </a:t>
            </a:r>
            <a:r>
              <a:rPr lang="fr-FR" dirty="0" err="1" smtClean="0">
                <a:hlinkClick r:id="rId3" action="ppaction://hlinkfile"/>
              </a:rPr>
              <a:t>Mathador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construire le nombre progressivement?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Mettre en place sur le cycle des situations de référence , fondamentales.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342900" y="928670"/>
            <a:ext cx="8686800" cy="178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fr-FR" sz="2400" dirty="0" smtClean="0">
              <a:latin typeface="Arial Unicode MS" pitchFamily="4" charset="0"/>
              <a:cs typeface="Arial Unicode MS" pitchFamily="4" charset="0"/>
              <a:sym typeface="Wingdings" pitchFamily="4" charset="2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fr-FR" sz="2800" dirty="0" smtClean="0">
                <a:sym typeface="Wingdings" pitchFamily="4" charset="2"/>
              </a:rPr>
              <a:t>Temps de recherche puis verbalisation puis propositions au tableau de différentes solutions avec </a:t>
            </a:r>
            <a:r>
              <a:rPr lang="fr-FR" sz="2800" dirty="0" smtClean="0">
                <a:sym typeface="Wingdings" pitchFamily="4" charset="2"/>
                <a:hlinkClick r:id="rId3" action="ppaction://hlinkfile"/>
              </a:rPr>
              <a:t>le système de </a:t>
            </a:r>
            <a:r>
              <a:rPr lang="fr-FR" sz="2800" dirty="0" smtClean="0">
                <a:sym typeface="Wingdings" pitchFamily="4" charset="2"/>
              </a:rPr>
              <a:t>points</a:t>
            </a:r>
          </a:p>
          <a:p>
            <a:pPr marL="0" indent="0" eaLnBrk="1" hangingPunct="1">
              <a:buFont typeface="Wingdings" pitchFamily="4" charset="2"/>
              <a:buChar char=""/>
            </a:pPr>
            <a:endParaRPr lang="fr-FR" sz="2000" dirty="0" smtClean="0">
              <a:latin typeface="Arial Unicode MS" pitchFamily="4" charset="0"/>
              <a:cs typeface="Arial Unicode MS" pitchFamily="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FR" sz="2000" dirty="0" smtClean="0">
              <a:latin typeface="Arial Unicode MS" pitchFamily="4" charset="0"/>
              <a:cs typeface="Arial Unicode MS" pitchFamily="4" charset="0"/>
              <a:sym typeface="Wingdings" pitchFamily="4" charset="2"/>
            </a:endParaRPr>
          </a:p>
          <a:p>
            <a:pPr marL="0" indent="0" eaLnBrk="1" hangingPunct="1">
              <a:buFont typeface="Wingdings" pitchFamily="4" charset="2"/>
              <a:buChar char=""/>
            </a:pPr>
            <a:endParaRPr lang="fr-FR" sz="2000" dirty="0" smtClean="0">
              <a:latin typeface="Arial Unicode MS" pitchFamily="4" charset="0"/>
              <a:cs typeface="Arial Unicode MS" pitchFamily="4" charset="0"/>
              <a:sym typeface="Wingdings" pitchFamily="4" charset="2"/>
            </a:endParaRPr>
          </a:p>
          <a:p>
            <a:pPr marL="0" indent="0" eaLnBrk="1" hangingPunct="1">
              <a:buFont typeface="Wingdings" pitchFamily="4" charset="2"/>
              <a:buChar char=""/>
            </a:pPr>
            <a:endParaRPr lang="fr-FR" sz="2000" dirty="0" smtClean="0">
              <a:latin typeface="Arial Unicode MS" pitchFamily="4" charset="0"/>
              <a:cs typeface="Arial Unicode MS" pitchFamily="4" charset="0"/>
              <a:sym typeface="Wingdings" pitchFamily="4" charset="2"/>
            </a:endParaRPr>
          </a:p>
          <a:p>
            <a:pPr marL="0" indent="0" eaLnBrk="1" hangingPunct="1">
              <a:buFont typeface="Wingdings" pitchFamily="4" charset="2"/>
              <a:buChar char=""/>
            </a:pPr>
            <a:endParaRPr lang="fr-FR" sz="2000" dirty="0" smtClean="0">
              <a:latin typeface="Arial Unicode MS" pitchFamily="4" charset="0"/>
              <a:cs typeface="Arial Unicode MS" pitchFamily="4" charset="0"/>
            </a:endParaRPr>
          </a:p>
        </p:txBody>
      </p:sp>
      <p:pic>
        <p:nvPicPr>
          <p:cNvPr id="51203" name="Image 5" descr="MathadorTableau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2738" y="2393950"/>
            <a:ext cx="59531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81988" cy="1093788"/>
          </a:xfrm>
        </p:spPr>
        <p:txBody>
          <a:bodyPr/>
          <a:lstStyle/>
          <a:p>
            <a:pPr eaLnBrk="1" hangingPunct="1"/>
            <a:r>
              <a:rPr lang="fr-FR" sz="4800" b="1" smtClean="0"/>
              <a:t>Et dans la classe…</a:t>
            </a:r>
            <a:endParaRPr lang="fr-FR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428604"/>
            <a:ext cx="8572559" cy="610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Calcul@tice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00100" y="1720840"/>
            <a:ext cx="71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Cette rubrique propose des exercices rassemblés par année, du CP à la 6ème, par objectif et par niveau de </a:t>
            </a:r>
            <a:r>
              <a:rPr lang="fr-FR" sz="2400" b="1" dirty="0" smtClean="0"/>
              <a:t>difficulté (gradation de 1 à 4</a:t>
            </a:r>
            <a:r>
              <a:rPr lang="fr-FR" sz="2400" dirty="0" smtClean="0"/>
              <a:t>) : mémoire </a:t>
            </a:r>
            <a:r>
              <a:rPr lang="fr-FR" sz="2400" b="1" dirty="0" smtClean="0"/>
              <a:t>des faits numériques (tables d’addition et de multiplication) et procédures de calcul y sont exercées.</a:t>
            </a:r>
          </a:p>
          <a:p>
            <a:endParaRPr lang="fr-FR" sz="2400" dirty="0" smtClean="0"/>
          </a:p>
          <a:p>
            <a:r>
              <a:rPr lang="fr-FR" sz="2400" dirty="0" smtClean="0"/>
              <a:t>Des tableaux imprimables permettent à l’enseignant de déterminer le parcours de l’élève et de suivre leurs acquisitions.</a:t>
            </a:r>
            <a:endParaRPr lang="fr-FR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Enigmath.tic: </a:t>
            </a:r>
            <a:r>
              <a:rPr lang="fr-FR" sz="2400" b="1" dirty="0" smtClean="0"/>
              <a:t>investiguer, chercher</a:t>
            </a:r>
            <a:r>
              <a:rPr lang="fr-FR" sz="2400" dirty="0" smtClean="0"/>
              <a:t>, une autre clé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Ressources gratuites permettant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de proposer aux élèves </a:t>
            </a:r>
            <a:r>
              <a:rPr lang="fr-FR" b="1" dirty="0" smtClean="0"/>
              <a:t>des situations mathématiques ludiques </a:t>
            </a:r>
            <a:r>
              <a:rPr lang="fr-FR" dirty="0" smtClean="0"/>
              <a:t>s'inscrivant dans leurs apprentissages </a:t>
            </a:r>
            <a:r>
              <a:rPr lang="fr-FR" b="1" dirty="0" smtClean="0"/>
              <a:t>en dehors de toute compétition </a:t>
            </a:r>
            <a:r>
              <a:rPr lang="fr-FR" dirty="0" smtClean="0"/>
              <a:t>type rallye et de développer ainsi </a:t>
            </a:r>
            <a:r>
              <a:rPr lang="fr-FR" u="sng" dirty="0" smtClean="0"/>
              <a:t>une appétence pour les mathématiques,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 d'offrir aux enseignants des idées et des pistes pédagogiques pour l'élaboration de leur progression et la construction de leurs séquences d'apprentissage.</a:t>
            </a:r>
          </a:p>
          <a:p>
            <a:pPr>
              <a:buNone/>
            </a:pPr>
            <a:r>
              <a:rPr lang="fr-FR" dirty="0" smtClean="0"/>
              <a:t> 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 Chaque enseignant est ainsi libre d'utiliser l'énigme au moment qu'il juge opportun et de la manière qui lui convient</a:t>
            </a:r>
            <a:r>
              <a:rPr lang="fr-FR" u="sng" dirty="0" smtClean="0"/>
              <a:t>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Une inscription est requise pour avoir accès à toutes les énigmes.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dm-62.etab.ac-lille.fr/Enigmathic/img/le-nombre-sous-le-papillon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20" y="214290"/>
            <a:ext cx="8213122" cy="620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dm-62.etab.ac-lille.fr/Enigmathic/img/math-au-marche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214974" cy="6318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gdm-62.etab.ac-lille.fr/Enigmathic/img/les-pyramides-daddition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92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Recommandations. Conclusion.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Développer </a:t>
            </a:r>
            <a:r>
              <a:rPr lang="fr-FR" b="1" dirty="0" smtClean="0"/>
              <a:t>les manipulations d’objets </a:t>
            </a:r>
            <a:r>
              <a:rPr lang="fr-FR" dirty="0" smtClean="0"/>
              <a:t>afin de construire les représentations des nombres.</a:t>
            </a:r>
          </a:p>
          <a:p>
            <a:r>
              <a:rPr lang="fr-FR" dirty="0" smtClean="0"/>
              <a:t>Assimiler langage et écriture des nombres.</a:t>
            </a:r>
          </a:p>
          <a:p>
            <a:r>
              <a:rPr lang="fr-FR" dirty="0" smtClean="0"/>
              <a:t>Enseigner les nombres dans la durée , </a:t>
            </a:r>
            <a:r>
              <a:rPr lang="fr-FR" b="1" dirty="0" smtClean="0"/>
              <a:t>progressivement</a:t>
            </a:r>
            <a:r>
              <a:rPr lang="fr-FR" dirty="0" smtClean="0"/>
              <a:t>.</a:t>
            </a:r>
          </a:p>
          <a:p>
            <a:r>
              <a:rPr lang="fr-FR" dirty="0" smtClean="0"/>
              <a:t>Voir le nombre sous toutes ses facettes : dessin , schéma, oral, écrit..</a:t>
            </a:r>
          </a:p>
          <a:p>
            <a:r>
              <a:rPr lang="fr-FR" dirty="0" smtClean="0"/>
              <a:t>Insister sur l’apprentissage  des tables d’addition et de multiplication.(</a:t>
            </a:r>
            <a:r>
              <a:rPr lang="fr-FR" b="1" dirty="0" smtClean="0"/>
              <a:t>consacrer une partie du temps en classe)</a:t>
            </a:r>
          </a:p>
          <a:p>
            <a:r>
              <a:rPr lang="fr-FR" dirty="0" smtClean="0"/>
              <a:t>Privilégier </a:t>
            </a:r>
            <a:r>
              <a:rPr lang="fr-FR" b="1" dirty="0" smtClean="0"/>
              <a:t>le calcul mental au calcul posé.</a:t>
            </a:r>
          </a:p>
          <a:p>
            <a:pPr>
              <a:buNone/>
            </a:pPr>
            <a:r>
              <a:rPr lang="fr-FR" dirty="0" smtClean="0"/>
              <a:t>32X25. pouvoir penser: 8X4 X25</a:t>
            </a:r>
          </a:p>
          <a:p>
            <a:r>
              <a:rPr lang="fr-FR" dirty="0" smtClean="0"/>
              <a:t>     Faire dire aux enfants leurs procédures. «</a:t>
            </a:r>
            <a:r>
              <a:rPr lang="fr-FR" b="1" dirty="0" smtClean="0"/>
              <a:t> Apprendre le calcul et l’Intelligence du calcul. »Eric </a:t>
            </a:r>
            <a:r>
              <a:rPr lang="fr-FR" b="1" dirty="0" err="1" smtClean="0"/>
              <a:t>Roditi</a:t>
            </a:r>
            <a:r>
              <a:rPr lang="fr-FR" b="1" dirty="0" smtClean="0"/>
              <a:t>.  </a:t>
            </a:r>
            <a:r>
              <a:rPr lang="fr-FR" dirty="0" smtClean="0"/>
              <a:t>Exemple expliquer le résultat d’ajouter à 6, 98 billes</a:t>
            </a:r>
            <a:r>
              <a:rPr lang="fr-FR" b="1" dirty="0" smtClean="0"/>
              <a:t>.</a:t>
            </a:r>
          </a:p>
          <a:p>
            <a:r>
              <a:rPr lang="fr-FR" dirty="0" smtClean="0"/>
              <a:t>    Associer l’apprentissage technique des opérations à la compréhension des nombres.</a:t>
            </a:r>
          </a:p>
          <a:p>
            <a:r>
              <a:rPr lang="fr-FR" dirty="0" smtClean="0"/>
              <a:t>Comprendre qu’on peut écrire les nombres avec </a:t>
            </a:r>
            <a:r>
              <a:rPr lang="fr-FR" b="1" dirty="0" smtClean="0"/>
              <a:t>10 symboles ,</a:t>
            </a:r>
            <a:r>
              <a:rPr lang="fr-FR" dirty="0" smtClean="0"/>
              <a:t>que la  valeur d’un chiffre dépend de </a:t>
            </a:r>
            <a:r>
              <a:rPr lang="fr-FR" b="1" dirty="0" smtClean="0"/>
              <a:t>sa position </a:t>
            </a:r>
            <a:r>
              <a:rPr lang="fr-FR" dirty="0" smtClean="0"/>
              <a:t>dans l’écriture d’un nombre et du rôle  du zéro</a:t>
            </a:r>
          </a:p>
          <a:p>
            <a:r>
              <a:rPr lang="fr-FR" dirty="0" smtClean="0"/>
              <a:t>Laisser aux enfants l’occasion de chercher, d’essayer.. </a:t>
            </a:r>
            <a:r>
              <a:rPr lang="fr-FR" b="1" dirty="0" smtClean="0"/>
              <a:t>Vigilance pour les fichiers(uniquement pour s’entraîner) 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Passage à la dizaine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Approche artificielle  de la dizaine.</a:t>
            </a:r>
          </a:p>
          <a:p>
            <a:pPr>
              <a:buNone/>
            </a:pPr>
            <a:r>
              <a:rPr lang="fr-FR" dirty="0" smtClean="0"/>
              <a:t>L’après 9: constitution d’une dizaine alors que socialement les enfants ont déjà rencontré des écritures à deux chiffres.</a:t>
            </a:r>
          </a:p>
          <a:p>
            <a:r>
              <a:rPr lang="fr-FR" dirty="0" smtClean="0"/>
              <a:t>Amener plutôt les élèves à analyser les écritures qu’ils ont fréquentées. On apprend non pas le passage à la dizaine mais </a:t>
            </a:r>
            <a:r>
              <a:rPr lang="fr-FR" b="1" dirty="0" smtClean="0"/>
              <a:t>la valeur donnée à chacun des chiffres.</a:t>
            </a:r>
          </a:p>
          <a:p>
            <a:pPr>
              <a:buNone/>
            </a:pPr>
            <a:r>
              <a:rPr lang="fr-FR" dirty="0" smtClean="0"/>
              <a:t>Illustration avec </a:t>
            </a:r>
            <a:r>
              <a:rPr lang="fr-FR" sz="2800" u="sng" dirty="0" smtClean="0">
                <a:hlinkClick r:id="rId3" action="ppaction://hlinkfile"/>
              </a:rPr>
              <a:t>le Grand </a:t>
            </a:r>
            <a:r>
              <a:rPr lang="fr-FR" sz="2800" u="sng" dirty="0" err="1" smtClean="0">
                <a:hlinkClick r:id="rId3" action="ppaction://hlinkfile"/>
              </a:rPr>
              <a:t>ziglotron</a:t>
            </a:r>
            <a:r>
              <a:rPr lang="fr-FR" sz="2800" u="sng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Expérimenter dans les classes:</a:t>
            </a:r>
          </a:p>
          <a:p>
            <a:r>
              <a:rPr lang="fr-FR" dirty="0" smtClean="0"/>
              <a:t>Manipuler, dessiner, représenter..</a:t>
            </a:r>
          </a:p>
          <a:p>
            <a:r>
              <a:rPr lang="fr-FR" dirty="0" smtClean="0"/>
              <a:t>Jouer</a:t>
            </a:r>
          </a:p>
          <a:p>
            <a:r>
              <a:rPr lang="fr-FR" dirty="0" smtClean="0"/>
              <a:t>Ritualiser</a:t>
            </a:r>
          </a:p>
          <a:p>
            <a:r>
              <a:rPr lang="fr-FR" dirty="0" smtClean="0"/>
              <a:t>Verbaliser , communiquer.</a:t>
            </a:r>
          </a:p>
          <a:p>
            <a:r>
              <a:rPr lang="fr-FR" dirty="0" smtClean="0"/>
              <a:t>Chercher, investiguer . </a:t>
            </a:r>
          </a:p>
          <a:p>
            <a:pPr>
              <a:buNone/>
            </a:pPr>
            <a:r>
              <a:rPr lang="fr-FR" dirty="0" smtClean="0"/>
              <a:t>Pour une mutualisation de pratiques en mai.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357298"/>
            <a:ext cx="8043890" cy="4768865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mtClean="0"/>
              <a:t>         Merci </a:t>
            </a:r>
            <a:r>
              <a:rPr lang="fr-FR" dirty="0" smtClean="0"/>
              <a:t>de votre attention.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hlinkClick r:id="rId3" action="ppaction://hlinkfile"/>
              </a:rPr>
              <a:t>Le grand </a:t>
            </a:r>
            <a:r>
              <a:rPr lang="fr-FR" dirty="0" err="1" smtClean="0">
                <a:hlinkClick r:id="rId3" action="ppaction://hlinkfile"/>
              </a:rPr>
              <a:t>Ziglotron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Phase 1: Commander oralement librement</a:t>
            </a:r>
          </a:p>
          <a:p>
            <a:r>
              <a:rPr lang="fr-FR" dirty="0" smtClean="0"/>
              <a:t>Phase 2 : Commande écrite. Impossible de demander plus de 9 boutons isolés.</a:t>
            </a:r>
          </a:p>
          <a:p>
            <a:r>
              <a:rPr lang="fr-FR" dirty="0" smtClean="0"/>
              <a:t>Phase 3: Commande écrite sans recours au </a:t>
            </a:r>
            <a:r>
              <a:rPr lang="fr-FR" dirty="0" err="1" smtClean="0"/>
              <a:t>Ziglotron</a:t>
            </a:r>
            <a:r>
              <a:rPr lang="fr-FR" dirty="0" smtClean="0"/>
              <a:t>. Peuvent recourir au dessin. </a:t>
            </a:r>
          </a:p>
          <a:p>
            <a:pPr>
              <a:buNone/>
            </a:pPr>
            <a:r>
              <a:rPr lang="fr-FR" dirty="0" smtClean="0"/>
              <a:t>Le </a:t>
            </a:r>
            <a:r>
              <a:rPr lang="fr-FR" dirty="0" err="1" smtClean="0"/>
              <a:t>ziglotron</a:t>
            </a:r>
            <a:r>
              <a:rPr lang="fr-FR" dirty="0" smtClean="0"/>
              <a:t> est utilisé pour vérifier l’exactitude des différentes réponses.</a:t>
            </a:r>
          </a:p>
          <a:p>
            <a:pPr>
              <a:buNone/>
            </a:pPr>
            <a:r>
              <a:rPr lang="fr-FR" sz="1200" i="1" dirty="0" smtClean="0"/>
              <a:t>Cap maths. 2009</a:t>
            </a:r>
            <a:endParaRPr lang="fr-F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Comprendre les nombres, les groupements par 10.</a:t>
            </a:r>
          </a:p>
          <a:p>
            <a:pPr>
              <a:buNone/>
            </a:pPr>
            <a:r>
              <a:rPr lang="fr-FR" dirty="0" smtClean="0"/>
              <a:t> Pouvoir réaliser des échanges et énoncer de équivalences.</a:t>
            </a:r>
            <a:endParaRPr lang="fr-FR" dirty="0" smtClean="0">
              <a:hlinkClick r:id="rId3" action="ppaction://hlinkfile"/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hlinkClick r:id="rId4" action="ppaction://hlinkfile"/>
              </a:rPr>
              <a:t>Le jeu du banquier, le jeu du caissier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Le jeu des carrelages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Les fourmillions. (dénombrement de grandes collections)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Une autre situation</a:t>
            </a:r>
            <a:r>
              <a:rPr lang="fr-FR" dirty="0" smtClean="0">
                <a:hlinkClick r:id="rId3" action="ppaction://hlinkfile"/>
              </a:rPr>
              <a:t/>
            </a:r>
            <a:br>
              <a:rPr lang="fr-FR" dirty="0" smtClean="0">
                <a:hlinkClick r:id="rId3" action="ppaction://hlinkfile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fr-FR" dirty="0" smtClean="0">
              <a:hlinkClick r:id="rId3" action="ppaction://hlinkfile"/>
            </a:endParaRPr>
          </a:p>
          <a:p>
            <a:pPr>
              <a:buNone/>
            </a:pPr>
            <a:r>
              <a:rPr lang="fr-FR" dirty="0" smtClean="0">
                <a:hlinkClick r:id="rId3" action="ppaction://hlinkfile"/>
              </a:rPr>
              <a:t> Drôle de jeu de l’oie . Cap maths 2011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Au CE1 et au </a:t>
            </a:r>
            <a:r>
              <a:rPr lang="fr-FR" b="1" dirty="0" smtClean="0"/>
              <a:t>CE2,travailler les échanges</a:t>
            </a:r>
            <a:r>
              <a:rPr lang="fr-FR" dirty="0" smtClean="0"/>
              <a:t>, </a:t>
            </a:r>
            <a:r>
              <a:rPr lang="fr-FR" b="1" dirty="0" smtClean="0"/>
              <a:t>équivalences.</a:t>
            </a:r>
          </a:p>
          <a:p>
            <a:pPr>
              <a:buNone/>
            </a:pPr>
            <a:r>
              <a:rPr lang="fr-FR" i="1" dirty="0" smtClean="0"/>
              <a:t>Exemple. 23 centaines ou 230 dizaines ou 2300 unités.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2899</Words>
  <Application>Microsoft Office PowerPoint</Application>
  <PresentationFormat>Affichage à l'écran (4:3)</PresentationFormat>
  <Paragraphs>329</Paragraphs>
  <Slides>61</Slides>
  <Notes>34</Notes>
  <HiddenSlides>0</HiddenSlides>
  <MMClips>5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3" baseType="lpstr">
      <vt:lpstr>Thème Office</vt:lpstr>
      <vt:lpstr>Document</vt:lpstr>
      <vt:lpstr>Mathématiques au Cycle 2</vt:lpstr>
      <vt:lpstr>Difficultés des élèves en Mathématiques</vt:lpstr>
      <vt:lpstr>Programmes 2015</vt:lpstr>
      <vt:lpstr>Compétences travaillées.</vt:lpstr>
      <vt:lpstr>Comment construire le nombre progressivement?</vt:lpstr>
      <vt:lpstr>Passage à la dizaine</vt:lpstr>
      <vt:lpstr>Le grand Ziglotron</vt:lpstr>
      <vt:lpstr>Diapositive 8</vt:lpstr>
      <vt:lpstr>Une autre situation  </vt:lpstr>
      <vt:lpstr>Troisième étape.  Valeur positionnelle et groupements</vt:lpstr>
      <vt:lpstr>Numération :passages incontournables</vt:lpstr>
      <vt:lpstr>Le matériel</vt:lpstr>
      <vt:lpstr>Exemples</vt:lpstr>
      <vt:lpstr>Exemple</vt:lpstr>
      <vt:lpstr>Exemple 2</vt:lpstr>
      <vt:lpstr>Exemple 3</vt:lpstr>
      <vt:lpstr>Exemple 4</vt:lpstr>
      <vt:lpstr>Exemple 5</vt:lpstr>
      <vt:lpstr>Exemples de contraintes pour journal des nombres</vt:lpstr>
      <vt:lpstr>Fondamentaux. Canopé</vt:lpstr>
      <vt:lpstr>Illustrer le recours au matériel:  Construire des représentations mentales numériques.</vt:lpstr>
      <vt:lpstr>Diapositive 22</vt:lpstr>
      <vt:lpstr>Diapositive 23</vt:lpstr>
      <vt:lpstr>Diapositive 24</vt:lpstr>
      <vt:lpstr>Diapositive 25</vt:lpstr>
      <vt:lpstr>Calcul mental, champ d’expérience riche pour la construction des connaissances par rapport au nombre</vt:lpstr>
      <vt:lpstr>Enjeux du Calcul mental. CF partie 1 extraite du nombre au cycle 2. D Butlen.</vt:lpstr>
      <vt:lpstr>Mise en situation</vt:lpstr>
      <vt:lpstr>Procédures possibles</vt:lpstr>
      <vt:lpstr>Recherches. Elèves de fin Cycle 2</vt:lpstr>
      <vt:lpstr>Enseigner le calcul mental</vt:lpstr>
      <vt:lpstr>Automatisme et procédure automatisée</vt:lpstr>
      <vt:lpstr>Que faut -il mémoriser?</vt:lpstr>
      <vt:lpstr>Passages incontournables</vt:lpstr>
      <vt:lpstr>Recherche de compléments</vt:lpstr>
      <vt:lpstr>Recherche de compléments</vt:lpstr>
      <vt:lpstr>Autres activités</vt:lpstr>
      <vt:lpstr>Le calcul en ligne</vt:lpstr>
      <vt:lpstr>Calcul mental et calcul en ligne</vt:lpstr>
      <vt:lpstr>Stratégies d’enseignement</vt:lpstr>
      <vt:lpstr>Diapositive 41</vt:lpstr>
      <vt:lpstr>Calcul à l’envers</vt:lpstr>
      <vt:lpstr>Exemples de Calcul à l’envers.</vt:lpstr>
      <vt:lpstr>Exemple d’évaluation</vt:lpstr>
      <vt:lpstr>Ritualiser</vt:lpstr>
      <vt:lpstr>Jouer, une des clés pour enseigner les mathématiques, pour les faire aimer.</vt:lpstr>
      <vt:lpstr>Diapositive 47</vt:lpstr>
      <vt:lpstr>Diapositive 48</vt:lpstr>
      <vt:lpstr>Cotation Mathador</vt:lpstr>
      <vt:lpstr>Et dans la classe…</vt:lpstr>
      <vt:lpstr>Diapositive 51</vt:lpstr>
      <vt:lpstr>Calcul@tice</vt:lpstr>
      <vt:lpstr>Diapositive 53</vt:lpstr>
      <vt:lpstr>Enigmath.tic: investiguer, chercher, une autre clé</vt:lpstr>
      <vt:lpstr>Diapositive 55</vt:lpstr>
      <vt:lpstr>Diapositive 56</vt:lpstr>
      <vt:lpstr>Diapositive 57</vt:lpstr>
      <vt:lpstr>Diapositive 58</vt:lpstr>
      <vt:lpstr>Recommandations. Conclusion.</vt:lpstr>
      <vt:lpstr>Perspectives</vt:lpstr>
      <vt:lpstr>Diapositive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 au Cycle 2</dc:title>
  <dc:creator>user</dc:creator>
  <cp:lastModifiedBy>user</cp:lastModifiedBy>
  <cp:revision>356</cp:revision>
  <dcterms:created xsi:type="dcterms:W3CDTF">2017-10-26T12:04:41Z</dcterms:created>
  <dcterms:modified xsi:type="dcterms:W3CDTF">2018-01-17T05:49:05Z</dcterms:modified>
</cp:coreProperties>
</file>